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60" r:id="rId3"/>
    <p:sldId id="379" r:id="rId4"/>
    <p:sldId id="266" r:id="rId5"/>
    <p:sldId id="393" r:id="rId6"/>
    <p:sldId id="394" r:id="rId7"/>
    <p:sldId id="395" r:id="rId8"/>
    <p:sldId id="396" r:id="rId9"/>
    <p:sldId id="397" r:id="rId10"/>
    <p:sldId id="398" r:id="rId11"/>
    <p:sldId id="399" r:id="rId12"/>
    <p:sldId id="400" r:id="rId13"/>
    <p:sldId id="402" r:id="rId14"/>
    <p:sldId id="401" r:id="rId15"/>
    <p:sldId id="403" r:id="rId16"/>
    <p:sldId id="388" r:id="rId17"/>
  </p:sldIdLst>
  <p:sldSz cx="9144000" cy="5143500" type="screen16x9"/>
  <p:notesSz cx="6858000" cy="9144000"/>
  <p:embeddedFontLst>
    <p:embeddedFont>
      <p:font typeface="Nunito" pitchFamily="2" charset="0"/>
      <p:regular r:id="rId19"/>
      <p:bold r:id="rId20"/>
      <p:italic r:id="rId21"/>
      <p:boldItalic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05" roundtripDataSignature="AMtx7mhWlh2i/K9YQFJXIWwy1auO84mLT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7669"/>
    <a:srgbClr val="153C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209"/>
    <p:restoredTop sz="94620"/>
  </p:normalViewPr>
  <p:slideViewPr>
    <p:cSldViewPr snapToGrid="0">
      <p:cViewPr varScale="1">
        <p:scale>
          <a:sx n="124" d="100"/>
          <a:sy n="124" d="100"/>
        </p:scale>
        <p:origin x="176" y="63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10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10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107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105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4" name="Google Shape;12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>
          <a:extLst>
            <a:ext uri="{FF2B5EF4-FFF2-40B4-BE49-F238E27FC236}">
              <a16:creationId xmlns:a16="http://schemas.microsoft.com/office/drawing/2014/main" id="{6DF9ED2F-1B25-49F7-D673-D173E8119C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2:notes">
            <a:extLst>
              <a:ext uri="{FF2B5EF4-FFF2-40B4-BE49-F238E27FC236}">
                <a16:creationId xmlns:a16="http://schemas.microsoft.com/office/drawing/2014/main" id="{49465AB4-0D2E-95BF-3111-7AC44341F3B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8" name="Google Shape;188;p12:notes">
            <a:extLst>
              <a:ext uri="{FF2B5EF4-FFF2-40B4-BE49-F238E27FC236}">
                <a16:creationId xmlns:a16="http://schemas.microsoft.com/office/drawing/2014/main" id="{0D0577EA-108D-2D65-6473-D7893BD606B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099573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>
          <a:extLst>
            <a:ext uri="{FF2B5EF4-FFF2-40B4-BE49-F238E27FC236}">
              <a16:creationId xmlns:a16="http://schemas.microsoft.com/office/drawing/2014/main" id="{F59780EB-7CF4-BE6F-3690-46D55C7583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2:notes">
            <a:extLst>
              <a:ext uri="{FF2B5EF4-FFF2-40B4-BE49-F238E27FC236}">
                <a16:creationId xmlns:a16="http://schemas.microsoft.com/office/drawing/2014/main" id="{59BF35C3-D50D-7162-5FC5-37366D3BA36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8" name="Google Shape;188;p12:notes">
            <a:extLst>
              <a:ext uri="{FF2B5EF4-FFF2-40B4-BE49-F238E27FC236}">
                <a16:creationId xmlns:a16="http://schemas.microsoft.com/office/drawing/2014/main" id="{B7513D86-ADC2-27DB-44CA-AB29C32879F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598152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>
          <a:extLst>
            <a:ext uri="{FF2B5EF4-FFF2-40B4-BE49-F238E27FC236}">
              <a16:creationId xmlns:a16="http://schemas.microsoft.com/office/drawing/2014/main" id="{85CE5F9D-CBEF-0B37-EC69-E77B7D2DD6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2:notes">
            <a:extLst>
              <a:ext uri="{FF2B5EF4-FFF2-40B4-BE49-F238E27FC236}">
                <a16:creationId xmlns:a16="http://schemas.microsoft.com/office/drawing/2014/main" id="{8BE1F39B-368C-7345-FEEB-2DA4A3C4808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8" name="Google Shape;188;p12:notes">
            <a:extLst>
              <a:ext uri="{FF2B5EF4-FFF2-40B4-BE49-F238E27FC236}">
                <a16:creationId xmlns:a16="http://schemas.microsoft.com/office/drawing/2014/main" id="{4A156278-5B49-5AC1-4AA5-AE47F2328C8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1701297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>
          <a:extLst>
            <a:ext uri="{FF2B5EF4-FFF2-40B4-BE49-F238E27FC236}">
              <a16:creationId xmlns:a16="http://schemas.microsoft.com/office/drawing/2014/main" id="{FB089D94-6C4B-127C-24EC-5891711B75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2:notes">
            <a:extLst>
              <a:ext uri="{FF2B5EF4-FFF2-40B4-BE49-F238E27FC236}">
                <a16:creationId xmlns:a16="http://schemas.microsoft.com/office/drawing/2014/main" id="{03F41E4D-61D0-47F5-561F-26317609DF4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8" name="Google Shape;188;p12:notes">
            <a:extLst>
              <a:ext uri="{FF2B5EF4-FFF2-40B4-BE49-F238E27FC236}">
                <a16:creationId xmlns:a16="http://schemas.microsoft.com/office/drawing/2014/main" id="{47DF01D4-7807-4281-1E17-013BFBE296C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286604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>
          <a:extLst>
            <a:ext uri="{FF2B5EF4-FFF2-40B4-BE49-F238E27FC236}">
              <a16:creationId xmlns:a16="http://schemas.microsoft.com/office/drawing/2014/main" id="{B76B2531-F77E-A3D1-0403-7094FB727C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2:notes">
            <a:extLst>
              <a:ext uri="{FF2B5EF4-FFF2-40B4-BE49-F238E27FC236}">
                <a16:creationId xmlns:a16="http://schemas.microsoft.com/office/drawing/2014/main" id="{D3D4AA50-76C2-1A45-CE7D-2925ECFF3F7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8" name="Google Shape;188;p12:notes">
            <a:extLst>
              <a:ext uri="{FF2B5EF4-FFF2-40B4-BE49-F238E27FC236}">
                <a16:creationId xmlns:a16="http://schemas.microsoft.com/office/drawing/2014/main" id="{C28FD7B6-4D27-FB30-2E21-A3AE28AED45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218181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>
          <a:extLst>
            <a:ext uri="{FF2B5EF4-FFF2-40B4-BE49-F238E27FC236}">
              <a16:creationId xmlns:a16="http://schemas.microsoft.com/office/drawing/2014/main" id="{417F1FA8-C9A6-EECC-B52C-03BBF4BFDF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1:notes">
            <a:extLst>
              <a:ext uri="{FF2B5EF4-FFF2-40B4-BE49-F238E27FC236}">
                <a16:creationId xmlns:a16="http://schemas.microsoft.com/office/drawing/2014/main" id="{5AADAEDB-12BC-30BD-223D-173F48B3EDD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3" name="Google Shape;183;p11:notes">
            <a:extLst>
              <a:ext uri="{FF2B5EF4-FFF2-40B4-BE49-F238E27FC236}">
                <a16:creationId xmlns:a16="http://schemas.microsoft.com/office/drawing/2014/main" id="{08F718A3-C8DB-A2FF-0F0A-E8795DE41B3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4960030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7" name="Google Shape;247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233573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6" name="Google Shape;14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1" name="Google Shape;15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3" name="Google Shape;183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>
          <a:extLst>
            <a:ext uri="{FF2B5EF4-FFF2-40B4-BE49-F238E27FC236}">
              <a16:creationId xmlns:a16="http://schemas.microsoft.com/office/drawing/2014/main" id="{99427987-08CA-388D-5281-9A471CCEF9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2:notes">
            <a:extLst>
              <a:ext uri="{FF2B5EF4-FFF2-40B4-BE49-F238E27FC236}">
                <a16:creationId xmlns:a16="http://schemas.microsoft.com/office/drawing/2014/main" id="{FEAC54C2-37FA-3616-8B67-1591E532960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8" name="Google Shape;188;p12:notes">
            <a:extLst>
              <a:ext uri="{FF2B5EF4-FFF2-40B4-BE49-F238E27FC236}">
                <a16:creationId xmlns:a16="http://schemas.microsoft.com/office/drawing/2014/main" id="{A6F72934-30C0-B610-9BE6-D07A839AA46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387313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>
          <a:extLst>
            <a:ext uri="{FF2B5EF4-FFF2-40B4-BE49-F238E27FC236}">
              <a16:creationId xmlns:a16="http://schemas.microsoft.com/office/drawing/2014/main" id="{2ADC0E2D-937A-08C6-C95F-8D49309783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2:notes">
            <a:extLst>
              <a:ext uri="{FF2B5EF4-FFF2-40B4-BE49-F238E27FC236}">
                <a16:creationId xmlns:a16="http://schemas.microsoft.com/office/drawing/2014/main" id="{B3CC8EC6-60AF-9F14-2C86-5A775017A76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8" name="Google Shape;188;p12:notes">
            <a:extLst>
              <a:ext uri="{FF2B5EF4-FFF2-40B4-BE49-F238E27FC236}">
                <a16:creationId xmlns:a16="http://schemas.microsoft.com/office/drawing/2014/main" id="{DF4CD5E3-155A-8F9F-8D32-E8F66DD13CA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079030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>
          <a:extLst>
            <a:ext uri="{FF2B5EF4-FFF2-40B4-BE49-F238E27FC236}">
              <a16:creationId xmlns:a16="http://schemas.microsoft.com/office/drawing/2014/main" id="{371D00AC-ECCF-D69B-5274-37DAF19F98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2:notes">
            <a:extLst>
              <a:ext uri="{FF2B5EF4-FFF2-40B4-BE49-F238E27FC236}">
                <a16:creationId xmlns:a16="http://schemas.microsoft.com/office/drawing/2014/main" id="{184A199D-3A4E-C735-145E-CC3411183EE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8" name="Google Shape;188;p12:notes">
            <a:extLst>
              <a:ext uri="{FF2B5EF4-FFF2-40B4-BE49-F238E27FC236}">
                <a16:creationId xmlns:a16="http://schemas.microsoft.com/office/drawing/2014/main" id="{14D406D7-9DBD-6E39-C27B-04D02ACEBDA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801329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>
          <a:extLst>
            <a:ext uri="{FF2B5EF4-FFF2-40B4-BE49-F238E27FC236}">
              <a16:creationId xmlns:a16="http://schemas.microsoft.com/office/drawing/2014/main" id="{7A6E8A2B-006B-40FD-0E13-BDBB9096C6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2:notes">
            <a:extLst>
              <a:ext uri="{FF2B5EF4-FFF2-40B4-BE49-F238E27FC236}">
                <a16:creationId xmlns:a16="http://schemas.microsoft.com/office/drawing/2014/main" id="{32E94670-FBE9-71EF-E5CA-4D1E3CBACF3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8" name="Google Shape;188;p12:notes">
            <a:extLst>
              <a:ext uri="{FF2B5EF4-FFF2-40B4-BE49-F238E27FC236}">
                <a16:creationId xmlns:a16="http://schemas.microsoft.com/office/drawing/2014/main" id="{3AA9DB8A-715D-EC8D-1CFB-214CB8E5AC5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655913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>
          <a:extLst>
            <a:ext uri="{FF2B5EF4-FFF2-40B4-BE49-F238E27FC236}">
              <a16:creationId xmlns:a16="http://schemas.microsoft.com/office/drawing/2014/main" id="{8740F4A1-FB61-451B-DD5E-62FD64A221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2:notes">
            <a:extLst>
              <a:ext uri="{FF2B5EF4-FFF2-40B4-BE49-F238E27FC236}">
                <a16:creationId xmlns:a16="http://schemas.microsoft.com/office/drawing/2014/main" id="{63FB217C-49C4-1435-6C8D-27D182A3FA5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8" name="Google Shape;188;p12:notes">
            <a:extLst>
              <a:ext uri="{FF2B5EF4-FFF2-40B4-BE49-F238E27FC236}">
                <a16:creationId xmlns:a16="http://schemas.microsoft.com/office/drawing/2014/main" id="{446B6B97-DDF3-7E23-A0D1-26E0F8713AE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18081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accent6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9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59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59"/>
          <p:cNvSpPr/>
          <p:nvPr/>
        </p:nvSpPr>
        <p:spPr>
          <a:xfrm rot="10800000">
            <a:off x="5058905" y="0"/>
            <a:ext cx="4085100" cy="20526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59"/>
          <p:cNvSpPr/>
          <p:nvPr/>
        </p:nvSpPr>
        <p:spPr>
          <a:xfrm>
            <a:off x="20327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" name="Google Shape;14;p59"/>
          <p:cNvGrpSpPr/>
          <p:nvPr/>
        </p:nvGrpSpPr>
        <p:grpSpPr>
          <a:xfrm>
            <a:off x="255200" y="592"/>
            <a:ext cx="2250363" cy="1044300"/>
            <a:chOff x="255200" y="592"/>
            <a:chExt cx="2250363" cy="1044300"/>
          </a:xfrm>
        </p:grpSpPr>
        <p:sp>
          <p:nvSpPr>
            <p:cNvPr id="15" name="Google Shape;15;p59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16;p59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Google Shape;17;p59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" name="Google Shape;18;p59"/>
          <p:cNvGrpSpPr/>
          <p:nvPr/>
        </p:nvGrpSpPr>
        <p:grpSpPr>
          <a:xfrm>
            <a:off x="905395" y="592"/>
            <a:ext cx="2250363" cy="1044300"/>
            <a:chOff x="905395" y="592"/>
            <a:chExt cx="2250363" cy="1044300"/>
          </a:xfrm>
        </p:grpSpPr>
        <p:sp>
          <p:nvSpPr>
            <p:cNvPr id="19" name="Google Shape;19;p59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Google Shape;20;p59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Google Shape;21;p59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2" name="Google Shape;22;p59"/>
          <p:cNvGrpSpPr/>
          <p:nvPr/>
        </p:nvGrpSpPr>
        <p:grpSpPr>
          <a:xfrm>
            <a:off x="7057468" y="5088"/>
            <a:ext cx="1851281" cy="752108"/>
            <a:chOff x="6917201" y="0"/>
            <a:chExt cx="2227776" cy="863400"/>
          </a:xfrm>
        </p:grpSpPr>
        <p:sp>
          <p:nvSpPr>
            <p:cNvPr id="23" name="Google Shape;23;p59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Google Shape;24;p59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Google Shape;25;p59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6" name="Google Shape;26;p59"/>
          <p:cNvGrpSpPr/>
          <p:nvPr/>
        </p:nvGrpSpPr>
        <p:grpSpPr>
          <a:xfrm>
            <a:off x="6553032" y="4217852"/>
            <a:ext cx="2389067" cy="925737"/>
            <a:chOff x="6917201" y="0"/>
            <a:chExt cx="2227776" cy="863400"/>
          </a:xfrm>
        </p:grpSpPr>
        <p:sp>
          <p:nvSpPr>
            <p:cNvPr id="27" name="Google Shape;27;p59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Google Shape;28;p59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Google Shape;29;p59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" name="Google Shape;30;p59"/>
          <p:cNvGrpSpPr/>
          <p:nvPr/>
        </p:nvGrpSpPr>
        <p:grpSpPr>
          <a:xfrm>
            <a:off x="199149" y="4055652"/>
            <a:ext cx="2795413" cy="1083308"/>
            <a:chOff x="6917201" y="0"/>
            <a:chExt cx="2227776" cy="863400"/>
          </a:xfrm>
        </p:grpSpPr>
        <p:sp>
          <p:nvSpPr>
            <p:cNvPr id="31" name="Google Shape;31;p59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32;p59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33;p59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4" name="Google Shape;34;p59"/>
          <p:cNvSpPr txBox="1">
            <a:spLocks noGrp="1"/>
          </p:cNvSpPr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35" name="Google Shape;35;p59"/>
          <p:cNvSpPr txBox="1">
            <a:spLocks noGrp="1"/>
          </p:cNvSpPr>
          <p:nvPr>
            <p:ph type="subTitle" idx="1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6" name="Google Shape;36;p59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solidFill>
          <a:schemeClr val="dk2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0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60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p60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" name="Google Shape;41;p60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42" name="Google Shape;42;p60"/>
          <p:cNvSpPr txBox="1">
            <a:spLocks noGrp="1"/>
          </p:cNvSpPr>
          <p:nvPr>
            <p:ph type="body" idx="1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43" name="Google Shape;43;p60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accent3"/>
        </a:solidFill>
        <a:effectLst/>
      </p:bgPr>
    </p:bg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61"/>
          <p:cNvSpPr/>
          <p:nvPr/>
        </p:nvSpPr>
        <p:spPr>
          <a:xfrm flipH="1">
            <a:off x="4757100" y="2309400"/>
            <a:ext cx="4386900" cy="28341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6" name="Google Shape;46;p61"/>
          <p:cNvGrpSpPr/>
          <p:nvPr/>
        </p:nvGrpSpPr>
        <p:grpSpPr>
          <a:xfrm>
            <a:off x="5594191" y="3961115"/>
            <a:ext cx="2910144" cy="1182340"/>
            <a:chOff x="6917201" y="0"/>
            <a:chExt cx="2227776" cy="863400"/>
          </a:xfrm>
        </p:grpSpPr>
        <p:sp>
          <p:nvSpPr>
            <p:cNvPr id="47" name="Google Shape;47;p6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" name="Google Shape;48;p6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" name="Google Shape;49;p6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0" name="Google Shape;50;p61"/>
          <p:cNvGrpSpPr/>
          <p:nvPr/>
        </p:nvGrpSpPr>
        <p:grpSpPr>
          <a:xfrm>
            <a:off x="199149" y="2"/>
            <a:ext cx="2795413" cy="1083308"/>
            <a:chOff x="6917201" y="0"/>
            <a:chExt cx="2227776" cy="863400"/>
          </a:xfrm>
        </p:grpSpPr>
        <p:sp>
          <p:nvSpPr>
            <p:cNvPr id="51" name="Google Shape;51;p6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" name="Google Shape;52;p6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" name="Google Shape;53;p6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4" name="Google Shape;54;p61"/>
          <p:cNvSpPr txBox="1">
            <a:spLocks noGrp="1"/>
          </p:cNvSpPr>
          <p:nvPr>
            <p:ph type="title"/>
          </p:nvPr>
        </p:nvSpPr>
        <p:spPr>
          <a:xfrm>
            <a:off x="1888684" y="1746100"/>
            <a:ext cx="5377500" cy="164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5" name="Google Shape;55;p61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1"/>
        </a:solidFill>
        <a:effectLst/>
      </p:bgPr>
    </p:bg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62"/>
          <p:cNvSpPr/>
          <p:nvPr/>
        </p:nvSpPr>
        <p:spPr>
          <a:xfrm>
            <a:off x="0" y="2823144"/>
            <a:ext cx="7369200" cy="23169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62"/>
          <p:cNvSpPr/>
          <p:nvPr/>
        </p:nvSpPr>
        <p:spPr>
          <a:xfrm flipH="1">
            <a:off x="3583210" y="1554113"/>
            <a:ext cx="5560500" cy="35895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9" name="Google Shape;59;p62"/>
          <p:cNvGrpSpPr/>
          <p:nvPr/>
        </p:nvGrpSpPr>
        <p:grpSpPr>
          <a:xfrm>
            <a:off x="255991" y="-118"/>
            <a:ext cx="2251347" cy="1043408"/>
            <a:chOff x="3961956" y="4383950"/>
            <a:chExt cx="1160548" cy="548700"/>
          </a:xfrm>
        </p:grpSpPr>
        <p:sp>
          <p:nvSpPr>
            <p:cNvPr id="60" name="Google Shape;60;p62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" name="Google Shape;61;p62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" name="Google Shape;62;p62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3" name="Google Shape;63;p62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4" name="Google Shape;64;p62"/>
          <p:cNvGrpSpPr/>
          <p:nvPr/>
        </p:nvGrpSpPr>
        <p:grpSpPr>
          <a:xfrm>
            <a:off x="34934" y="4522125"/>
            <a:ext cx="1593305" cy="617072"/>
            <a:chOff x="6917201" y="0"/>
            <a:chExt cx="2227776" cy="863400"/>
          </a:xfrm>
        </p:grpSpPr>
        <p:sp>
          <p:nvSpPr>
            <p:cNvPr id="65" name="Google Shape;65;p6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" name="Google Shape;66;p6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" name="Google Shape;67;p6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8" name="Google Shape;68;p62"/>
          <p:cNvGrpSpPr/>
          <p:nvPr/>
        </p:nvGrpSpPr>
        <p:grpSpPr>
          <a:xfrm>
            <a:off x="5886353" y="1243"/>
            <a:ext cx="3257454" cy="1261514"/>
            <a:chOff x="6917201" y="0"/>
            <a:chExt cx="2227776" cy="863400"/>
          </a:xfrm>
        </p:grpSpPr>
        <p:sp>
          <p:nvSpPr>
            <p:cNvPr id="69" name="Google Shape;69;p6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" name="Google Shape;70;p6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" name="Google Shape;71;p6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2" name="Google Shape;72;p62"/>
          <p:cNvSpPr txBox="1">
            <a:spLocks noGrp="1"/>
          </p:cNvSpPr>
          <p:nvPr>
            <p:ph type="title"/>
          </p:nvPr>
        </p:nvSpPr>
        <p:spPr>
          <a:xfrm>
            <a:off x="1393929" y="1301146"/>
            <a:ext cx="6366900" cy="253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>
            <a:endParaRPr/>
          </a:p>
        </p:txBody>
      </p:sp>
      <p:sp>
        <p:nvSpPr>
          <p:cNvPr id="73" name="Google Shape;73;p62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solidFill>
          <a:schemeClr val="dk2"/>
        </a:solid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65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65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65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65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93" name="Google Shape;93;p65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bg>
      <p:bgPr>
        <a:solidFill>
          <a:schemeClr val="accent3"/>
        </a:soli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66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66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66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66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3709200" cy="138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99" name="Google Shape;99;p66"/>
          <p:cNvSpPr txBox="1">
            <a:spLocks noGrp="1"/>
          </p:cNvSpPr>
          <p:nvPr>
            <p:ph type="body" idx="1"/>
          </p:nvPr>
        </p:nvSpPr>
        <p:spPr>
          <a:xfrm>
            <a:off x="830700" y="2319050"/>
            <a:ext cx="3709200" cy="21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00" name="Google Shape;100;p66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bg>
      <p:bgPr>
        <a:solidFill>
          <a:schemeClr val="dk2"/>
        </a:solid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67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67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67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67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6424200" cy="70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06" name="Google Shape;106;p67"/>
          <p:cNvSpPr txBox="1">
            <a:spLocks noGrp="1"/>
          </p:cNvSpPr>
          <p:nvPr>
            <p:ph type="subTitle" idx="1"/>
          </p:nvPr>
        </p:nvSpPr>
        <p:spPr>
          <a:xfrm>
            <a:off x="819150" y="1550700"/>
            <a:ext cx="58599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07" name="Google Shape;107;p67"/>
          <p:cNvSpPr txBox="1">
            <a:spLocks noGrp="1"/>
          </p:cNvSpPr>
          <p:nvPr>
            <p:ph type="body" idx="2"/>
          </p:nvPr>
        </p:nvSpPr>
        <p:spPr>
          <a:xfrm>
            <a:off x="819150" y="2467050"/>
            <a:ext cx="5859900" cy="209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08" name="Google Shape;108;p67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accent3"/>
        </a:solidFill>
        <a:effectLst/>
      </p:bgPr>
    </p:bg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68"/>
          <p:cNvSpPr/>
          <p:nvPr/>
        </p:nvSpPr>
        <p:spPr>
          <a:xfrm flipH="1">
            <a:off x="5569200" y="2834075"/>
            <a:ext cx="3574800" cy="2309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1" name="Google Shape;111;p68"/>
          <p:cNvGrpSpPr/>
          <p:nvPr/>
        </p:nvGrpSpPr>
        <p:grpSpPr>
          <a:xfrm>
            <a:off x="5959222" y="4119576"/>
            <a:ext cx="2520951" cy="1024165"/>
            <a:chOff x="6917201" y="0"/>
            <a:chExt cx="2227776" cy="863400"/>
          </a:xfrm>
        </p:grpSpPr>
        <p:sp>
          <p:nvSpPr>
            <p:cNvPr id="112" name="Google Shape;112;p6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6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6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5" name="Google Shape;115;p68"/>
          <p:cNvGrpSpPr/>
          <p:nvPr/>
        </p:nvGrpSpPr>
        <p:grpSpPr>
          <a:xfrm>
            <a:off x="199149" y="2"/>
            <a:ext cx="2795413" cy="1083308"/>
            <a:chOff x="6917201" y="0"/>
            <a:chExt cx="2227776" cy="863400"/>
          </a:xfrm>
        </p:grpSpPr>
        <p:sp>
          <p:nvSpPr>
            <p:cNvPr id="116" name="Google Shape;116;p6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6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6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19" name="Google Shape;119;p68"/>
          <p:cNvSpPr txBox="1">
            <a:spLocks noGrp="1"/>
          </p:cNvSpPr>
          <p:nvPr>
            <p:ph type="title" hasCustomPrompt="1"/>
          </p:nvPr>
        </p:nvSpPr>
        <p:spPr>
          <a:xfrm>
            <a:off x="1385850" y="1383850"/>
            <a:ext cx="6372300" cy="13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0" name="Google Shape;120;p68"/>
          <p:cNvSpPr txBox="1">
            <a:spLocks noGrp="1"/>
          </p:cNvSpPr>
          <p:nvPr>
            <p:ph type="body" idx="1"/>
          </p:nvPr>
        </p:nvSpPr>
        <p:spPr>
          <a:xfrm>
            <a:off x="1385850" y="2863850"/>
            <a:ext cx="6372300" cy="64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21" name="Google Shape;121;p68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hift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7" name="Google Shape;7;p5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39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58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5" r:id="rId5"/>
    <p:sldLayoutId id="2147483656" r:id="rId6"/>
    <p:sldLayoutId id="2147483657" r:id="rId7"/>
    <p:sldLayoutId id="2147483658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"/>
          <p:cNvSpPr txBox="1">
            <a:spLocks noGrp="1"/>
          </p:cNvSpPr>
          <p:nvPr>
            <p:ph type="ctrTitle"/>
          </p:nvPr>
        </p:nvSpPr>
        <p:spPr>
          <a:xfrm>
            <a:off x="1030942" y="1558333"/>
            <a:ext cx="7216588" cy="17469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>
              <a:buSzPct val="111111"/>
            </a:pPr>
            <a:r>
              <a:rPr lang="ru-RU" sz="2600" b="1" dirty="0"/>
              <a:t>Частые проблемы и способы их</a:t>
            </a:r>
            <a:br>
              <a:rPr lang="ru-RU" sz="2600" b="1" dirty="0"/>
            </a:br>
            <a:r>
              <a:rPr lang="ru-RU" sz="2600" b="1" dirty="0"/>
              <a:t>решения: долой рассогласованность времен и сложносочиненные</a:t>
            </a:r>
            <a:br>
              <a:rPr lang="ru-RU" sz="2600" b="1" dirty="0"/>
            </a:br>
            <a:r>
              <a:rPr lang="ru-RU" sz="2600" b="1" dirty="0"/>
              <a:t>предложения</a:t>
            </a:r>
            <a:endParaRPr lang="ru-RU" sz="2600" dirty="0"/>
          </a:p>
        </p:txBody>
      </p:sp>
      <p:sp>
        <p:nvSpPr>
          <p:cNvPr id="127" name="Google Shape;127;p1"/>
          <p:cNvSpPr txBox="1">
            <a:spLocks noGrp="1"/>
          </p:cNvSpPr>
          <p:nvPr>
            <p:ph type="subTitle" idx="1"/>
          </p:nvPr>
        </p:nvSpPr>
        <p:spPr>
          <a:xfrm>
            <a:off x="2486526" y="3305266"/>
            <a:ext cx="6409873" cy="1512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ru-RU" b="1" dirty="0">
                <a:solidFill>
                  <a:srgbClr val="002060"/>
                </a:solidFill>
                <a:latin typeface="Nunito"/>
                <a:ea typeface="Nunito"/>
                <a:cs typeface="Nunito"/>
                <a:sym typeface="Nunito"/>
              </a:rPr>
              <a:t> Маргарита Николаевна Гаврилова</a:t>
            </a:r>
            <a:endParaRPr lang="ru-RU" b="1" dirty="0">
              <a:solidFill>
                <a:srgbClr val="002060"/>
              </a:solidFill>
            </a:endParaRPr>
          </a:p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endParaRPr lang="ru-RU" sz="1200" dirty="0">
              <a:solidFill>
                <a:srgbClr val="002060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ru-RU" sz="1200" dirty="0">
                <a:solidFill>
                  <a:srgbClr val="002060"/>
                </a:solidFill>
                <a:latin typeface="Nunito"/>
                <a:ea typeface="Nunito"/>
                <a:cs typeface="Nunito"/>
                <a:sym typeface="Nunito"/>
              </a:rPr>
              <a:t>кандидат психологических наук</a:t>
            </a:r>
          </a:p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ru-RU" sz="1200" dirty="0">
                <a:solidFill>
                  <a:srgbClr val="002060"/>
                </a:solidFill>
                <a:latin typeface="Nunito"/>
                <a:ea typeface="Nunito"/>
                <a:cs typeface="Nunito"/>
                <a:sym typeface="Nunito"/>
              </a:rPr>
              <a:t>научный сотрудник факультета психологии МГУ имени </a:t>
            </a:r>
            <a:r>
              <a:rPr lang="ru-RU" sz="1200" dirty="0" err="1">
                <a:solidFill>
                  <a:srgbClr val="002060"/>
                </a:solidFill>
                <a:latin typeface="Nunito"/>
                <a:ea typeface="Nunito"/>
                <a:cs typeface="Nunito"/>
                <a:sym typeface="Nunito"/>
              </a:rPr>
              <a:t>М.В.Ломоносова</a:t>
            </a:r>
            <a:endParaRPr lang="ru-RU" sz="1200" dirty="0">
              <a:solidFill>
                <a:srgbClr val="002060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endParaRPr lang="ru-RU" sz="1200" dirty="0">
              <a:solidFill>
                <a:srgbClr val="002060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ru-RU" sz="1200" dirty="0">
                <a:solidFill>
                  <a:srgbClr val="002060"/>
                </a:solidFill>
                <a:latin typeface="Nunito"/>
                <a:ea typeface="Nunito"/>
                <a:cs typeface="Nunito"/>
                <a:sym typeface="Nunito"/>
              </a:rPr>
              <a:t> член Редакционного совета журнала</a:t>
            </a:r>
          </a:p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en" sz="1200" dirty="0">
                <a:solidFill>
                  <a:srgbClr val="002060"/>
                </a:solidFill>
                <a:latin typeface="Nunito"/>
                <a:ea typeface="Nunito"/>
                <a:cs typeface="Nunito"/>
                <a:sym typeface="Nunito"/>
              </a:rPr>
              <a:t>International Journal of Early Childhood» (Q1)</a:t>
            </a:r>
          </a:p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endParaRPr lang="en" sz="1200" dirty="0">
              <a:solidFill>
                <a:srgbClr val="002060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ru-RU" sz="1200" dirty="0">
                <a:solidFill>
                  <a:srgbClr val="002060"/>
                </a:solidFill>
                <a:latin typeface="Nunito"/>
                <a:ea typeface="Nunito"/>
                <a:cs typeface="Nunito"/>
                <a:sym typeface="Nunito"/>
              </a:rPr>
              <a:t>ассоциированный редактор журнала Европейской федерации психологических ассоциаций</a:t>
            </a:r>
          </a:p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en" sz="1200" dirty="0">
                <a:solidFill>
                  <a:srgbClr val="002060"/>
                </a:solidFill>
                <a:latin typeface="Nunito"/>
                <a:ea typeface="Nunito"/>
                <a:cs typeface="Nunito"/>
                <a:sym typeface="Nunito"/>
              </a:rPr>
              <a:t>European Journal of Psychology Open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>
          <a:extLst>
            <a:ext uri="{FF2B5EF4-FFF2-40B4-BE49-F238E27FC236}">
              <a16:creationId xmlns:a16="http://schemas.microsoft.com/office/drawing/2014/main" id="{B9636F29-9EFE-BE2F-2F9A-3E727FC882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2">
            <a:extLst>
              <a:ext uri="{FF2B5EF4-FFF2-40B4-BE49-F238E27FC236}">
                <a16:creationId xmlns:a16="http://schemas.microsoft.com/office/drawing/2014/main" id="{F33DEF0A-C3B0-6F8B-A2F9-BC6F0B656F2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34139" y="697950"/>
            <a:ext cx="7505700" cy="9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lvl="0">
              <a:buSzPct val="128205"/>
            </a:pPr>
            <a:r>
              <a:rPr lang="ru-RU" b="1" dirty="0"/>
              <a:t>6. Нарушение целостности текста</a:t>
            </a:r>
            <a:br>
              <a:rPr lang="ru-RU" sz="2600" dirty="0">
                <a:solidFill>
                  <a:schemeClr val="dk2"/>
                </a:solidFill>
              </a:rPr>
            </a:br>
            <a:br>
              <a:rPr lang="ru-RU" sz="2600" dirty="0">
                <a:solidFill>
                  <a:schemeClr val="dk2"/>
                </a:solidFill>
              </a:rPr>
            </a:br>
            <a:endParaRPr sz="2600" dirty="0">
              <a:solidFill>
                <a:schemeClr val="dk2"/>
              </a:solidFill>
            </a:endParaRPr>
          </a:p>
        </p:txBody>
      </p:sp>
      <p:sp>
        <p:nvSpPr>
          <p:cNvPr id="191" name="Google Shape;191;p12">
            <a:extLst>
              <a:ext uri="{FF2B5EF4-FFF2-40B4-BE49-F238E27FC236}">
                <a16:creationId xmlns:a16="http://schemas.microsoft.com/office/drawing/2014/main" id="{4F563886-6F25-8604-A39C-F5AB862EB33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68995" y="1398217"/>
            <a:ext cx="3666122" cy="5531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ru-RU" sz="1600" b="1" dirty="0"/>
              <a:t>Пример как НЕ надо</a:t>
            </a:r>
            <a:endParaRPr sz="1600" b="1" dirty="0"/>
          </a:p>
        </p:txBody>
      </p:sp>
      <p:sp>
        <p:nvSpPr>
          <p:cNvPr id="3" name="Google Shape;191;p12">
            <a:extLst>
              <a:ext uri="{FF2B5EF4-FFF2-40B4-BE49-F238E27FC236}">
                <a16:creationId xmlns:a16="http://schemas.microsoft.com/office/drawing/2014/main" id="{D3418B6D-5390-5B29-F454-7FC5CBFC195A}"/>
              </a:ext>
            </a:extLst>
          </p:cNvPr>
          <p:cNvSpPr txBox="1">
            <a:spLocks/>
          </p:cNvSpPr>
          <p:nvPr/>
        </p:nvSpPr>
        <p:spPr>
          <a:xfrm>
            <a:off x="4908885" y="1375971"/>
            <a:ext cx="3666122" cy="5531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buFont typeface="Calibri"/>
              <a:buNone/>
            </a:pPr>
            <a:r>
              <a:rPr lang="ru-RU" sz="1600" b="1" dirty="0"/>
              <a:t>Решение, как НАДО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6AD1C5B-7E2C-D758-5E43-82C9973AB70D}"/>
              </a:ext>
            </a:extLst>
          </p:cNvPr>
          <p:cNvSpPr txBox="1"/>
          <p:nvPr/>
        </p:nvSpPr>
        <p:spPr>
          <a:xfrm>
            <a:off x="568995" y="2179106"/>
            <a:ext cx="366612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Название об одном. Гипотезы и цели о другом. Методы о третьем. Анализ о четвертом. Выводы о пятом.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03A522C-02A1-0430-1E60-0C0481F85305}"/>
              </a:ext>
            </a:extLst>
          </p:cNvPr>
          <p:cNvSpPr txBox="1"/>
          <p:nvPr/>
        </p:nvSpPr>
        <p:spPr>
          <a:xfrm>
            <a:off x="4728116" y="1951374"/>
            <a:ext cx="356915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F1115"/>
                </a:solidFill>
                <a:latin typeface="quote-cjk-patch"/>
              </a:rPr>
              <a:t>Единая логика «от и до»</a:t>
            </a:r>
          </a:p>
        </p:txBody>
      </p:sp>
    </p:spTree>
    <p:extLst>
      <p:ext uri="{BB962C8B-B14F-4D97-AF65-F5344CB8AC3E}">
        <p14:creationId xmlns:p14="http://schemas.microsoft.com/office/powerpoint/2010/main" val="1955402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>
          <a:extLst>
            <a:ext uri="{FF2B5EF4-FFF2-40B4-BE49-F238E27FC236}">
              <a16:creationId xmlns:a16="http://schemas.microsoft.com/office/drawing/2014/main" id="{F8243B6F-8257-B00A-4B0B-0DAFF272D5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2">
            <a:extLst>
              <a:ext uri="{FF2B5EF4-FFF2-40B4-BE49-F238E27FC236}">
                <a16:creationId xmlns:a16="http://schemas.microsoft.com/office/drawing/2014/main" id="{73907EBD-4FD9-6466-51C4-31F3D866FD3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34139" y="697950"/>
            <a:ext cx="7505700" cy="9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lvl="0">
              <a:buSzPct val="128205"/>
            </a:pPr>
            <a:r>
              <a:rPr lang="ru-RU" b="1" dirty="0"/>
              <a:t>7. Ссылка на «общеизвестность»</a:t>
            </a:r>
            <a:br>
              <a:rPr lang="ru-RU" sz="2600" dirty="0">
                <a:solidFill>
                  <a:schemeClr val="dk2"/>
                </a:solidFill>
              </a:rPr>
            </a:br>
            <a:br>
              <a:rPr lang="ru-RU" sz="2600" dirty="0">
                <a:solidFill>
                  <a:schemeClr val="dk2"/>
                </a:solidFill>
              </a:rPr>
            </a:br>
            <a:endParaRPr sz="2600" dirty="0">
              <a:solidFill>
                <a:schemeClr val="dk2"/>
              </a:solidFill>
            </a:endParaRPr>
          </a:p>
        </p:txBody>
      </p:sp>
      <p:sp>
        <p:nvSpPr>
          <p:cNvPr id="191" name="Google Shape;191;p12">
            <a:extLst>
              <a:ext uri="{FF2B5EF4-FFF2-40B4-BE49-F238E27FC236}">
                <a16:creationId xmlns:a16="http://schemas.microsoft.com/office/drawing/2014/main" id="{B82D8BF9-6130-B027-F51F-F2AF4C63D97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68995" y="1398217"/>
            <a:ext cx="3666122" cy="5531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ru-RU" sz="1600" b="1" dirty="0"/>
              <a:t>Пример как НЕ надо</a:t>
            </a:r>
            <a:endParaRPr sz="1600" b="1" dirty="0"/>
          </a:p>
        </p:txBody>
      </p:sp>
      <p:sp>
        <p:nvSpPr>
          <p:cNvPr id="3" name="Google Shape;191;p12">
            <a:extLst>
              <a:ext uri="{FF2B5EF4-FFF2-40B4-BE49-F238E27FC236}">
                <a16:creationId xmlns:a16="http://schemas.microsoft.com/office/drawing/2014/main" id="{A6A4178E-C19B-A786-0968-CB5A883AC16C}"/>
              </a:ext>
            </a:extLst>
          </p:cNvPr>
          <p:cNvSpPr txBox="1">
            <a:spLocks/>
          </p:cNvSpPr>
          <p:nvPr/>
        </p:nvSpPr>
        <p:spPr>
          <a:xfrm>
            <a:off x="4908885" y="1375971"/>
            <a:ext cx="3666122" cy="5531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buFont typeface="Calibri"/>
              <a:buNone/>
            </a:pPr>
            <a:r>
              <a:rPr lang="ru-RU" sz="1600" b="1" dirty="0"/>
              <a:t>Решение, как НАДО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FC6A92-163F-4BD5-5EAD-35168C467FF5}"/>
              </a:ext>
            </a:extLst>
          </p:cNvPr>
          <p:cNvSpPr txBox="1"/>
          <p:nvPr/>
        </p:nvSpPr>
        <p:spPr>
          <a:xfrm>
            <a:off x="568995" y="2179106"/>
            <a:ext cx="36661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«Как известно, игра является ведущей деятельностью дошкольника»</a:t>
            </a:r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93D7A57-32C9-50D0-8D69-D477BAAF8896}"/>
              </a:ext>
            </a:extLst>
          </p:cNvPr>
          <p:cNvSpPr txBox="1"/>
          <p:nvPr/>
        </p:nvSpPr>
        <p:spPr>
          <a:xfrm>
            <a:off x="4908885" y="1951374"/>
            <a:ext cx="3569151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F1115"/>
                </a:solidFill>
                <a:latin typeface="quote-cjk-patch"/>
              </a:rPr>
              <a:t>Ссылками на источники подкрепляется любой тезис (все, с чем можно согласиться либо не согласиться)</a:t>
            </a:r>
          </a:p>
        </p:txBody>
      </p:sp>
    </p:spTree>
    <p:extLst>
      <p:ext uri="{BB962C8B-B14F-4D97-AF65-F5344CB8AC3E}">
        <p14:creationId xmlns:p14="http://schemas.microsoft.com/office/powerpoint/2010/main" val="42742535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>
          <a:extLst>
            <a:ext uri="{FF2B5EF4-FFF2-40B4-BE49-F238E27FC236}">
              <a16:creationId xmlns:a16="http://schemas.microsoft.com/office/drawing/2014/main" id="{46F1BF24-EFBC-B0E8-DA2F-F13B4993E7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2">
            <a:extLst>
              <a:ext uri="{FF2B5EF4-FFF2-40B4-BE49-F238E27FC236}">
                <a16:creationId xmlns:a16="http://schemas.microsoft.com/office/drawing/2014/main" id="{E72D6D5C-6145-0497-92E4-D9BA747173B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34139" y="697950"/>
            <a:ext cx="7505700" cy="9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lvl="0">
              <a:buSzPct val="128205"/>
            </a:pPr>
            <a:r>
              <a:rPr lang="ru-RU" b="1" dirty="0"/>
              <a:t>8. Небрежное указание чисел</a:t>
            </a:r>
            <a:br>
              <a:rPr lang="ru-RU" sz="2600" dirty="0">
                <a:solidFill>
                  <a:schemeClr val="dk2"/>
                </a:solidFill>
              </a:rPr>
            </a:br>
            <a:br>
              <a:rPr lang="ru-RU" sz="2600" dirty="0">
                <a:solidFill>
                  <a:schemeClr val="dk2"/>
                </a:solidFill>
              </a:rPr>
            </a:br>
            <a:endParaRPr sz="2600" dirty="0">
              <a:solidFill>
                <a:schemeClr val="dk2"/>
              </a:solidFill>
            </a:endParaRPr>
          </a:p>
        </p:txBody>
      </p:sp>
      <p:sp>
        <p:nvSpPr>
          <p:cNvPr id="191" name="Google Shape;191;p12">
            <a:extLst>
              <a:ext uri="{FF2B5EF4-FFF2-40B4-BE49-F238E27FC236}">
                <a16:creationId xmlns:a16="http://schemas.microsoft.com/office/drawing/2014/main" id="{BC6BC12E-9567-7962-76E0-6602FB92EA8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68995" y="1398217"/>
            <a:ext cx="3666122" cy="5531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ru-RU" sz="1600" b="1" dirty="0"/>
              <a:t>Пример как НЕ надо</a:t>
            </a:r>
            <a:endParaRPr sz="1600" b="1" dirty="0"/>
          </a:p>
        </p:txBody>
      </p:sp>
      <p:sp>
        <p:nvSpPr>
          <p:cNvPr id="3" name="Google Shape;191;p12">
            <a:extLst>
              <a:ext uri="{FF2B5EF4-FFF2-40B4-BE49-F238E27FC236}">
                <a16:creationId xmlns:a16="http://schemas.microsoft.com/office/drawing/2014/main" id="{A170E98B-3465-5613-0BFF-DE6FDC5D9CA9}"/>
              </a:ext>
            </a:extLst>
          </p:cNvPr>
          <p:cNvSpPr txBox="1">
            <a:spLocks/>
          </p:cNvSpPr>
          <p:nvPr/>
        </p:nvSpPr>
        <p:spPr>
          <a:xfrm>
            <a:off x="4908885" y="1375971"/>
            <a:ext cx="3666122" cy="5531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buFont typeface="Calibri"/>
              <a:buNone/>
            </a:pPr>
            <a:r>
              <a:rPr lang="ru-RU" sz="1600" b="1" dirty="0"/>
              <a:t>Решение, как НАДО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4A75B98-CECC-4897-A72F-F4838FA13FC7}"/>
              </a:ext>
            </a:extLst>
          </p:cNvPr>
          <p:cNvSpPr txBox="1"/>
          <p:nvPr/>
        </p:nvSpPr>
        <p:spPr>
          <a:xfrm>
            <a:off x="568995" y="2179106"/>
            <a:ext cx="36661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«В эксперименте участвовало девять взрослых и 12 детей»</a:t>
            </a:r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919D82-941A-F4FC-FFB2-E248929299FC}"/>
              </a:ext>
            </a:extLst>
          </p:cNvPr>
          <p:cNvSpPr txBox="1"/>
          <p:nvPr/>
        </p:nvSpPr>
        <p:spPr>
          <a:xfrm>
            <a:off x="4908885" y="1951374"/>
            <a:ext cx="3569151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/>
              <a:t>0–9 словами</a:t>
            </a:r>
          </a:p>
          <a:p>
            <a:r>
              <a:rPr lang="ru-RU" b="1" dirty="0"/>
              <a:t>от 10 — цифрами</a:t>
            </a:r>
          </a:p>
          <a:p>
            <a:r>
              <a:rPr lang="ru-RU" b="1" dirty="0"/>
              <a:t>при сравнении — только цифры</a:t>
            </a:r>
            <a:endParaRPr lang="ru-RU" dirty="0"/>
          </a:p>
          <a:p>
            <a:endParaRPr lang="ru-RU" i="1" dirty="0"/>
          </a:p>
          <a:p>
            <a:r>
              <a:rPr lang="ru-RU" i="1" dirty="0"/>
              <a:t>«В эксперименте приняли участие 9 взрослых и 12 детей»</a:t>
            </a:r>
            <a:endParaRPr lang="ru-RU" b="1" dirty="0">
              <a:solidFill>
                <a:srgbClr val="0F1115"/>
              </a:solidFill>
              <a:latin typeface="quote-cjk-patch"/>
            </a:endParaRPr>
          </a:p>
        </p:txBody>
      </p:sp>
    </p:spTree>
    <p:extLst>
      <p:ext uri="{BB962C8B-B14F-4D97-AF65-F5344CB8AC3E}">
        <p14:creationId xmlns:p14="http://schemas.microsoft.com/office/powerpoint/2010/main" val="21438720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>
          <a:extLst>
            <a:ext uri="{FF2B5EF4-FFF2-40B4-BE49-F238E27FC236}">
              <a16:creationId xmlns:a16="http://schemas.microsoft.com/office/drawing/2014/main" id="{B705B37E-B5EA-A1E1-A7E7-E4AD2803DA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2">
            <a:extLst>
              <a:ext uri="{FF2B5EF4-FFF2-40B4-BE49-F238E27FC236}">
                <a16:creationId xmlns:a16="http://schemas.microsoft.com/office/drawing/2014/main" id="{5F74CCEF-4356-FB18-1E8C-7FC15DE8B8F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34139" y="697950"/>
            <a:ext cx="7873520" cy="9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ct val="128205"/>
            </a:pPr>
            <a:r>
              <a:rPr lang="ru-RU" sz="2400" b="1" dirty="0"/>
              <a:t>9. Избыток причастных/деепричастных оборотов.</a:t>
            </a:r>
            <a:br>
              <a:rPr lang="ru-RU" sz="2000" dirty="0">
                <a:solidFill>
                  <a:schemeClr val="dk2"/>
                </a:solidFill>
              </a:rPr>
            </a:br>
            <a:br>
              <a:rPr lang="ru-RU" sz="2000" dirty="0">
                <a:solidFill>
                  <a:schemeClr val="dk2"/>
                </a:solidFill>
              </a:rPr>
            </a:br>
            <a:endParaRPr sz="2000" dirty="0">
              <a:solidFill>
                <a:schemeClr val="dk2"/>
              </a:solidFill>
            </a:endParaRPr>
          </a:p>
        </p:txBody>
      </p:sp>
      <p:sp>
        <p:nvSpPr>
          <p:cNvPr id="191" name="Google Shape;191;p12">
            <a:extLst>
              <a:ext uri="{FF2B5EF4-FFF2-40B4-BE49-F238E27FC236}">
                <a16:creationId xmlns:a16="http://schemas.microsoft.com/office/drawing/2014/main" id="{85DFD3B1-E0A0-7BFE-3872-07E9AC1A27D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68995" y="1398217"/>
            <a:ext cx="3666122" cy="5531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ru-RU" sz="1600" b="1" dirty="0"/>
              <a:t>Пример как НЕ надо</a:t>
            </a:r>
            <a:endParaRPr sz="1600" b="1" dirty="0"/>
          </a:p>
        </p:txBody>
      </p:sp>
      <p:sp>
        <p:nvSpPr>
          <p:cNvPr id="3" name="Google Shape;191;p12">
            <a:extLst>
              <a:ext uri="{FF2B5EF4-FFF2-40B4-BE49-F238E27FC236}">
                <a16:creationId xmlns:a16="http://schemas.microsoft.com/office/drawing/2014/main" id="{B7AF9D2A-A351-9B30-1332-B16B932F5511}"/>
              </a:ext>
            </a:extLst>
          </p:cNvPr>
          <p:cNvSpPr txBox="1">
            <a:spLocks/>
          </p:cNvSpPr>
          <p:nvPr/>
        </p:nvSpPr>
        <p:spPr>
          <a:xfrm>
            <a:off x="4908885" y="1375971"/>
            <a:ext cx="3666122" cy="5531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buFont typeface="Calibri"/>
              <a:buNone/>
            </a:pPr>
            <a:r>
              <a:rPr lang="ru-RU" sz="1600" b="1" dirty="0"/>
              <a:t>Решение, как НАДО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1128338-72CC-D303-FD63-FFC4733669F8}"/>
              </a:ext>
            </a:extLst>
          </p:cNvPr>
          <p:cNvSpPr txBox="1"/>
          <p:nvPr/>
        </p:nvSpPr>
        <p:spPr>
          <a:xfrm>
            <a:off x="568994" y="2179106"/>
            <a:ext cx="417027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«Данные, </a:t>
            </a:r>
            <a:r>
              <a:rPr lang="ru-RU" b="1" i="1" dirty="0"/>
              <a:t>полученные</a:t>
            </a:r>
            <a:r>
              <a:rPr lang="ru-RU" i="1" dirty="0"/>
              <a:t> в ходе исследования, </a:t>
            </a:r>
            <a:r>
              <a:rPr lang="ru-RU" b="1" i="1" dirty="0"/>
              <a:t>проведенного</a:t>
            </a:r>
            <a:r>
              <a:rPr lang="ru-RU" i="1" dirty="0"/>
              <a:t> среди 230 дошкольников, </a:t>
            </a:r>
            <a:r>
              <a:rPr lang="ru-RU" b="1" i="1" dirty="0"/>
              <a:t>посещающих</a:t>
            </a:r>
            <a:r>
              <a:rPr lang="ru-RU" i="1" dirty="0"/>
              <a:t> логопедические группы, </a:t>
            </a:r>
            <a:r>
              <a:rPr lang="ru-RU" b="1" i="1" dirty="0"/>
              <a:t>использовались</a:t>
            </a:r>
            <a:r>
              <a:rPr lang="ru-RU" i="1" dirty="0"/>
              <a:t> для анализа</a:t>
            </a:r>
            <a:r>
              <a:rPr lang="en-US" i="1" dirty="0"/>
              <a:t> …</a:t>
            </a:r>
            <a:r>
              <a:rPr lang="ru-RU" i="1" dirty="0"/>
              <a:t>»</a:t>
            </a:r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A30A4E5-D1D3-3615-9A33-64317AFC6ED7}"/>
              </a:ext>
            </a:extLst>
          </p:cNvPr>
          <p:cNvSpPr txBox="1"/>
          <p:nvPr/>
        </p:nvSpPr>
        <p:spPr>
          <a:xfrm>
            <a:off x="4908885" y="1951374"/>
            <a:ext cx="3569151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b="1" dirty="0"/>
              <a:t>Разбиваем предложения</a:t>
            </a:r>
          </a:p>
          <a:p>
            <a:r>
              <a:rPr lang="ru-RU" sz="1200" b="1" dirty="0"/>
              <a:t>Боремся с отглагольными конструкциями</a:t>
            </a:r>
          </a:p>
          <a:p>
            <a:endParaRPr lang="ru-RU" i="1" dirty="0"/>
          </a:p>
          <a:p>
            <a:r>
              <a:rPr lang="ru-RU" i="1" dirty="0"/>
              <a:t>«Данные собраны на выборке детей дошкольного возраста </a:t>
            </a:r>
            <a:r>
              <a:rPr lang="en-US" i="1" dirty="0"/>
              <a:t>(n = 230)</a:t>
            </a:r>
            <a:r>
              <a:rPr lang="ru-RU" i="1" dirty="0"/>
              <a:t>. Все дети посещали логопедические группы. Данные были использованы для проверки гипотез о …»</a:t>
            </a:r>
            <a:r>
              <a:rPr lang="en-US" i="1" dirty="0"/>
              <a:t> </a:t>
            </a:r>
            <a:endParaRPr lang="ru-RU" b="1" dirty="0">
              <a:solidFill>
                <a:srgbClr val="0F1115"/>
              </a:solidFill>
              <a:latin typeface="quote-cjk-patch"/>
            </a:endParaRPr>
          </a:p>
        </p:txBody>
      </p:sp>
    </p:spTree>
    <p:extLst>
      <p:ext uri="{BB962C8B-B14F-4D97-AF65-F5344CB8AC3E}">
        <p14:creationId xmlns:p14="http://schemas.microsoft.com/office/powerpoint/2010/main" val="36531435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>
          <a:extLst>
            <a:ext uri="{FF2B5EF4-FFF2-40B4-BE49-F238E27FC236}">
              <a16:creationId xmlns:a16="http://schemas.microsoft.com/office/drawing/2014/main" id="{74E18886-6C11-C943-4643-0B54126A8F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2">
            <a:extLst>
              <a:ext uri="{FF2B5EF4-FFF2-40B4-BE49-F238E27FC236}">
                <a16:creationId xmlns:a16="http://schemas.microsoft.com/office/drawing/2014/main" id="{B69B4D38-CB23-CEB3-4036-3B8D1295F37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34139" y="697950"/>
            <a:ext cx="7505700" cy="9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lvl="0">
              <a:buSzPct val="128205"/>
            </a:pPr>
            <a:r>
              <a:rPr lang="ru-RU" b="1" dirty="0"/>
              <a:t>10. Использование «мы/я»</a:t>
            </a:r>
            <a:br>
              <a:rPr lang="ru-RU" sz="2600" dirty="0">
                <a:solidFill>
                  <a:schemeClr val="dk2"/>
                </a:solidFill>
              </a:rPr>
            </a:br>
            <a:br>
              <a:rPr lang="ru-RU" sz="2600" dirty="0">
                <a:solidFill>
                  <a:schemeClr val="dk2"/>
                </a:solidFill>
              </a:rPr>
            </a:br>
            <a:endParaRPr sz="2600" dirty="0">
              <a:solidFill>
                <a:schemeClr val="dk2"/>
              </a:solidFill>
            </a:endParaRPr>
          </a:p>
        </p:txBody>
      </p:sp>
      <p:sp>
        <p:nvSpPr>
          <p:cNvPr id="191" name="Google Shape;191;p12">
            <a:extLst>
              <a:ext uri="{FF2B5EF4-FFF2-40B4-BE49-F238E27FC236}">
                <a16:creationId xmlns:a16="http://schemas.microsoft.com/office/drawing/2014/main" id="{067F75FD-736B-375C-D528-414D9797DF4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68995" y="1398217"/>
            <a:ext cx="3666122" cy="5531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ru-RU" sz="1600" b="1" dirty="0"/>
              <a:t>Пример как НЕ надо</a:t>
            </a:r>
            <a:endParaRPr sz="1600" b="1" dirty="0"/>
          </a:p>
        </p:txBody>
      </p:sp>
      <p:sp>
        <p:nvSpPr>
          <p:cNvPr id="3" name="Google Shape;191;p12">
            <a:extLst>
              <a:ext uri="{FF2B5EF4-FFF2-40B4-BE49-F238E27FC236}">
                <a16:creationId xmlns:a16="http://schemas.microsoft.com/office/drawing/2014/main" id="{EBBF17E6-A4AF-9DC6-BC95-BBD24A7E0EE4}"/>
              </a:ext>
            </a:extLst>
          </p:cNvPr>
          <p:cNvSpPr txBox="1">
            <a:spLocks/>
          </p:cNvSpPr>
          <p:nvPr/>
        </p:nvSpPr>
        <p:spPr>
          <a:xfrm>
            <a:off x="4908885" y="1375971"/>
            <a:ext cx="3666122" cy="5531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buFont typeface="Calibri"/>
              <a:buNone/>
            </a:pPr>
            <a:r>
              <a:rPr lang="ru-RU" sz="1600" b="1" dirty="0"/>
              <a:t>Решение, как НАДО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B64FA3-CC42-FC1C-E3FF-1C32B84F4982}"/>
              </a:ext>
            </a:extLst>
          </p:cNvPr>
          <p:cNvSpPr txBox="1"/>
          <p:nvPr/>
        </p:nvSpPr>
        <p:spPr>
          <a:xfrm>
            <a:off x="568995" y="2179106"/>
            <a:ext cx="36661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«Мы полагаем, что полученные нами результаты указывают на … »</a:t>
            </a:r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13E027-97F3-2864-4453-0CDEF170F22D}"/>
              </a:ext>
            </a:extLst>
          </p:cNvPr>
          <p:cNvSpPr txBox="1"/>
          <p:nvPr/>
        </p:nvSpPr>
        <p:spPr>
          <a:xfrm>
            <a:off x="4908885" y="1951374"/>
            <a:ext cx="3569151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ru-RU" b="1" dirty="0"/>
              <a:t>Безличное, объективное повествование.</a:t>
            </a:r>
          </a:p>
          <a:p>
            <a:endParaRPr lang="ru-RU" b="1" i="1" dirty="0"/>
          </a:p>
          <a:p>
            <a:r>
              <a:rPr lang="ru-RU" i="1" dirty="0"/>
              <a:t>«Полученные в данном исследовании результаты указывают на …»</a:t>
            </a:r>
          </a:p>
        </p:txBody>
      </p:sp>
    </p:spTree>
    <p:extLst>
      <p:ext uri="{BB962C8B-B14F-4D97-AF65-F5344CB8AC3E}">
        <p14:creationId xmlns:p14="http://schemas.microsoft.com/office/powerpoint/2010/main" val="9785966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>
          <a:extLst>
            <a:ext uri="{FF2B5EF4-FFF2-40B4-BE49-F238E27FC236}">
              <a16:creationId xmlns:a16="http://schemas.microsoft.com/office/drawing/2014/main" id="{99175AA7-9A55-6D64-B9EF-A02CFE3852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1">
            <a:extLst>
              <a:ext uri="{FF2B5EF4-FFF2-40B4-BE49-F238E27FC236}">
                <a16:creationId xmlns:a16="http://schemas.microsoft.com/office/drawing/2014/main" id="{F15A01C2-2313-4986-C816-D2EF44E7BDC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2673" y="1761259"/>
            <a:ext cx="2639291" cy="1620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ru-RU" sz="2000" b="1" dirty="0"/>
              <a:t>Учимся </a:t>
            </a:r>
            <a:br>
              <a:rPr lang="ru-RU" sz="2000" b="1" dirty="0"/>
            </a:br>
            <a:r>
              <a:rPr lang="ru-RU" sz="2000" b="1" dirty="0"/>
              <a:t>друг у друга </a:t>
            </a:r>
            <a:br>
              <a:rPr lang="ru-RU" sz="2000" b="1" dirty="0"/>
            </a:br>
            <a:r>
              <a:rPr lang="ru-RU" sz="2000" b="1" dirty="0"/>
              <a:t>и загоняем ИИ </a:t>
            </a:r>
            <a:br>
              <a:rPr lang="ru-RU" sz="2000" b="1" dirty="0"/>
            </a:br>
            <a:r>
              <a:rPr lang="ru-RU" sz="2000" b="1" dirty="0"/>
              <a:t>на галеры </a:t>
            </a:r>
            <a:endParaRPr sz="2000" dirty="0"/>
          </a:p>
        </p:txBody>
      </p:sp>
      <p:pic>
        <p:nvPicPr>
          <p:cNvPr id="6" name="Рисунок 5" descr="Изображение выглядит как шаблон, прямоугольный, пиксель, кроссворд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FBE8C587-2846-A624-E61A-995ABF7311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5482" y="1730433"/>
            <a:ext cx="1857201" cy="185720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BCE227D-7B15-BBD1-20F1-AAF382CA5EA4}"/>
              </a:ext>
            </a:extLst>
          </p:cNvPr>
          <p:cNvSpPr txBox="1"/>
          <p:nvPr/>
        </p:nvSpPr>
        <p:spPr>
          <a:xfrm>
            <a:off x="2358735" y="3746851"/>
            <a:ext cx="3915987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100" i="1" dirty="0">
                <a:solidFill>
                  <a:schemeClr val="dk2"/>
                </a:solidFill>
                <a:latin typeface="Nunito"/>
                <a:sym typeface="Nunito"/>
              </a:rPr>
              <a:t>лекция Анастасии </a:t>
            </a:r>
            <a:r>
              <a:rPr lang="ru-RU" sz="1100" i="1" dirty="0" err="1">
                <a:solidFill>
                  <a:schemeClr val="dk2"/>
                </a:solidFill>
                <a:latin typeface="Nunito"/>
                <a:sym typeface="Nunito"/>
              </a:rPr>
              <a:t>Шарапковой</a:t>
            </a:r>
            <a:r>
              <a:rPr lang="ru-RU" sz="1100" i="1" dirty="0">
                <a:solidFill>
                  <a:schemeClr val="dk2"/>
                </a:solidFill>
                <a:latin typeface="Nunito"/>
                <a:sym typeface="Nunito"/>
              </a:rPr>
              <a:t> – филолога, специалиста по академическому письму, преподавателя МГУ имени </a:t>
            </a:r>
            <a:r>
              <a:rPr lang="ru-RU" sz="1100" i="1" dirty="0" err="1">
                <a:solidFill>
                  <a:schemeClr val="dk2"/>
                </a:solidFill>
                <a:latin typeface="Nunito"/>
                <a:sym typeface="Nunito"/>
              </a:rPr>
              <a:t>М.В.Ломоносова</a:t>
            </a:r>
            <a:endParaRPr lang="ru-RU" sz="1100" i="1" dirty="0">
              <a:solidFill>
                <a:schemeClr val="dk2"/>
              </a:solidFill>
              <a:latin typeface="Nunito"/>
              <a:sym typeface="Nunito"/>
            </a:endParaRPr>
          </a:p>
        </p:txBody>
      </p:sp>
    </p:spTree>
    <p:extLst>
      <p:ext uri="{BB962C8B-B14F-4D97-AF65-F5344CB8AC3E}">
        <p14:creationId xmlns:p14="http://schemas.microsoft.com/office/powerpoint/2010/main" val="21076526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23"/>
          <p:cNvSpPr txBox="1">
            <a:spLocks noGrp="1"/>
          </p:cNvSpPr>
          <p:nvPr>
            <p:ph type="title"/>
          </p:nvPr>
        </p:nvSpPr>
        <p:spPr>
          <a:xfrm>
            <a:off x="1766405" y="2087480"/>
            <a:ext cx="5611187" cy="583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 fontScale="90000"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ru-RU" sz="3000" b="1" dirty="0"/>
              <a:t>Спасибо за внимание!</a:t>
            </a:r>
            <a:endParaRPr sz="3000" dirty="0"/>
          </a:p>
        </p:txBody>
      </p:sp>
      <p:sp>
        <p:nvSpPr>
          <p:cNvPr id="3" name="Google Shape;249;p23">
            <a:extLst>
              <a:ext uri="{FF2B5EF4-FFF2-40B4-BE49-F238E27FC236}">
                <a16:creationId xmlns:a16="http://schemas.microsoft.com/office/drawing/2014/main" id="{169A513D-FAE2-C2A2-BAA1-74A6CBE493C6}"/>
              </a:ext>
            </a:extLst>
          </p:cNvPr>
          <p:cNvSpPr txBox="1">
            <a:spLocks/>
          </p:cNvSpPr>
          <p:nvPr/>
        </p:nvSpPr>
        <p:spPr>
          <a:xfrm>
            <a:off x="1766405" y="2671281"/>
            <a:ext cx="5611187" cy="583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 fontScale="90000"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unito"/>
              <a:buNone/>
              <a:defRPr sz="32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unito"/>
              <a:buNone/>
              <a:defRPr sz="32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unito"/>
              <a:buNone/>
              <a:defRPr sz="32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unito"/>
              <a:buNone/>
              <a:defRPr sz="32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unito"/>
              <a:buNone/>
              <a:defRPr sz="32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unito"/>
              <a:buNone/>
              <a:defRPr sz="32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unito"/>
              <a:buNone/>
              <a:defRPr sz="32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unito"/>
              <a:buNone/>
              <a:defRPr sz="32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unito"/>
              <a:buNone/>
              <a:defRPr sz="32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r>
              <a:rPr lang="en-US" sz="3000" b="1" dirty="0" err="1"/>
              <a:t>gavrilovamrg@gmail.com</a:t>
            </a: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4208633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5"/>
          <p:cNvSpPr txBox="1">
            <a:spLocks noGrp="1"/>
          </p:cNvSpPr>
          <p:nvPr>
            <p:ph type="body" idx="1"/>
          </p:nvPr>
        </p:nvSpPr>
        <p:spPr>
          <a:xfrm>
            <a:off x="1444040" y="1985517"/>
            <a:ext cx="6255919" cy="14997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indent="0" algn="ctr">
              <a:buNone/>
            </a:pPr>
            <a:r>
              <a:rPr lang="ru-RU" sz="2000" dirty="0">
                <a:latin typeface="Nunito"/>
                <a:ea typeface="Nunito"/>
                <a:cs typeface="Nunito"/>
                <a:sym typeface="Nunito"/>
              </a:rPr>
              <a:t>Разберем 10 самых частых ошибок, которые чаще всего «топят» манускрипт на этапе рассмотрения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6"/>
          <p:cNvSpPr txBox="1">
            <a:spLocks noGrp="1"/>
          </p:cNvSpPr>
          <p:nvPr>
            <p:ph type="body" idx="1"/>
          </p:nvPr>
        </p:nvSpPr>
        <p:spPr>
          <a:xfrm>
            <a:off x="351323" y="760396"/>
            <a:ext cx="8436542" cy="35805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ru-RU" sz="2000" b="1" dirty="0">
                <a:latin typeface="Nunito"/>
                <a:sym typeface="Nunito"/>
              </a:rPr>
              <a:t>Представьте себе перегруженного редактора</a:t>
            </a:r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endParaRPr lang="ru-RU" sz="2000" dirty="0">
              <a:latin typeface="Nunito"/>
              <a:sym typeface="Nunito"/>
            </a:endParaRPr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ru-RU" sz="2000" dirty="0">
                <a:latin typeface="Nunito"/>
                <a:sym typeface="Nunito"/>
              </a:rPr>
              <a:t>Общий объем поступающих рукописей</a:t>
            </a:r>
            <a:r>
              <a:rPr lang="en-US" sz="2000" dirty="0">
                <a:latin typeface="Nunito"/>
                <a:sym typeface="Nunito"/>
              </a:rPr>
              <a:t> </a:t>
            </a:r>
            <a:r>
              <a:rPr lang="ru-RU" sz="2000" dirty="0">
                <a:latin typeface="Nunito"/>
                <a:sym typeface="Nunito"/>
              </a:rPr>
              <a:t>в журнал </a:t>
            </a:r>
            <a:r>
              <a:rPr lang="en" sz="2000" dirty="0">
                <a:latin typeface="Nunito"/>
                <a:sym typeface="Nunito"/>
              </a:rPr>
              <a:t>Q1</a:t>
            </a:r>
            <a:r>
              <a:rPr lang="ru-RU" sz="2000" dirty="0">
                <a:latin typeface="Nunito"/>
                <a:sym typeface="Nunito"/>
              </a:rPr>
              <a:t> от 800 до 1500+ манускриптов в год. </a:t>
            </a:r>
            <a:r>
              <a:rPr lang="en" sz="2000" dirty="0">
                <a:latin typeface="Nunito"/>
                <a:sym typeface="Nunito"/>
              </a:rPr>
              <a:t>Desk Reject</a:t>
            </a:r>
            <a:r>
              <a:rPr lang="ru-RU" sz="2000" dirty="0">
                <a:latin typeface="Nunito"/>
                <a:sym typeface="Nunito"/>
              </a:rPr>
              <a:t> получают</a:t>
            </a:r>
            <a:r>
              <a:rPr lang="en" sz="2000" dirty="0">
                <a:latin typeface="Nunito"/>
                <a:sym typeface="Nunito"/>
              </a:rPr>
              <a:t> </a:t>
            </a:r>
            <a:r>
              <a:rPr lang="ru-RU" sz="2000" dirty="0">
                <a:latin typeface="Nunito"/>
                <a:sym typeface="Nunito"/>
              </a:rPr>
              <a:t>до 50-60% статей. Манускрипты оцениваются не только по значимости и новизне, но и по </a:t>
            </a:r>
            <a:r>
              <a:rPr lang="ru-RU" sz="2000" i="1" dirty="0">
                <a:latin typeface="Nunito"/>
                <a:sym typeface="Nunito"/>
              </a:rPr>
              <a:t>потенциалу цитируемости</a:t>
            </a:r>
            <a:r>
              <a:rPr lang="ru-RU" sz="2000" dirty="0">
                <a:latin typeface="Nunito"/>
                <a:sym typeface="Nunito"/>
              </a:rPr>
              <a:t> (что влияет на показатели журнала).</a:t>
            </a:r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endParaRPr lang="ru-RU" sz="2000" dirty="0">
              <a:latin typeface="Nunito"/>
              <a:sym typeface="Nunito"/>
            </a:endParaRPr>
          </a:p>
          <a:p>
            <a:pPr marL="0" lvl="0" indent="0">
              <a:buNone/>
            </a:pPr>
            <a:r>
              <a:rPr lang="ru-RU" sz="2000" dirty="0">
                <a:latin typeface="Nunito"/>
                <a:sym typeface="Nunito"/>
              </a:rPr>
              <a:t>Принимая решение по 2 статьям, где в одной – ясный, цельный и логичный текст; а в другой – путаница, тонущие в длинных предложениях тезисы. Где скорее будет решение </a:t>
            </a:r>
            <a:r>
              <a:rPr lang="en" sz="2000" dirty="0">
                <a:latin typeface="Nunito"/>
                <a:sym typeface="Nunito"/>
              </a:rPr>
              <a:t>Desk Reject</a:t>
            </a:r>
            <a:r>
              <a:rPr lang="ru-RU" sz="2000" dirty="0">
                <a:latin typeface="Nunito"/>
                <a:sym typeface="Nunito"/>
              </a:rPr>
              <a:t>?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1"/>
          <p:cNvSpPr txBox="1">
            <a:spLocks noGrp="1"/>
          </p:cNvSpPr>
          <p:nvPr>
            <p:ph type="title"/>
          </p:nvPr>
        </p:nvSpPr>
        <p:spPr>
          <a:xfrm>
            <a:off x="1401542" y="1748700"/>
            <a:ext cx="6340916" cy="164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ru-RU" b="1" dirty="0"/>
              <a:t>НА ЧТО У РЕДАКТОРА ТОЧНО НАМЁТАН ГЛАЗ</a:t>
            </a:r>
            <a:endParaRPr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>
          <a:extLst>
            <a:ext uri="{FF2B5EF4-FFF2-40B4-BE49-F238E27FC236}">
              <a16:creationId xmlns:a16="http://schemas.microsoft.com/office/drawing/2014/main" id="{4D6C7469-AD47-A6F6-1EA6-962B11D75F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2">
            <a:extLst>
              <a:ext uri="{FF2B5EF4-FFF2-40B4-BE49-F238E27FC236}">
                <a16:creationId xmlns:a16="http://schemas.microsoft.com/office/drawing/2014/main" id="{26FCCB71-5A24-5700-1430-E577A707563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34139" y="697950"/>
            <a:ext cx="7505700" cy="9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lvl="0">
              <a:buSzPct val="128205"/>
            </a:pPr>
            <a:r>
              <a:rPr lang="ru-RU" b="1" dirty="0"/>
              <a:t>1. Синтаксическая перегруженность</a:t>
            </a:r>
            <a:br>
              <a:rPr lang="ru-RU" sz="2600" dirty="0">
                <a:solidFill>
                  <a:schemeClr val="dk2"/>
                </a:solidFill>
              </a:rPr>
            </a:br>
            <a:br>
              <a:rPr lang="ru-RU" sz="2600" dirty="0">
                <a:solidFill>
                  <a:schemeClr val="dk2"/>
                </a:solidFill>
              </a:rPr>
            </a:br>
            <a:endParaRPr sz="2600" dirty="0">
              <a:solidFill>
                <a:schemeClr val="dk2"/>
              </a:solidFill>
            </a:endParaRPr>
          </a:p>
        </p:txBody>
      </p:sp>
      <p:sp>
        <p:nvSpPr>
          <p:cNvPr id="191" name="Google Shape;191;p12">
            <a:extLst>
              <a:ext uri="{FF2B5EF4-FFF2-40B4-BE49-F238E27FC236}">
                <a16:creationId xmlns:a16="http://schemas.microsoft.com/office/drawing/2014/main" id="{13457078-0193-01DD-1679-AC7A85284D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68995" y="1398217"/>
            <a:ext cx="3666122" cy="5531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ru-RU" sz="1600" b="1" dirty="0"/>
              <a:t>Пример как НЕ надо</a:t>
            </a:r>
            <a:endParaRPr sz="1600" b="1" dirty="0"/>
          </a:p>
        </p:txBody>
      </p:sp>
      <p:sp>
        <p:nvSpPr>
          <p:cNvPr id="3" name="Google Shape;191;p12">
            <a:extLst>
              <a:ext uri="{FF2B5EF4-FFF2-40B4-BE49-F238E27FC236}">
                <a16:creationId xmlns:a16="http://schemas.microsoft.com/office/drawing/2014/main" id="{C0472CFC-4014-A32B-AED0-193B0F6EB5B0}"/>
              </a:ext>
            </a:extLst>
          </p:cNvPr>
          <p:cNvSpPr txBox="1">
            <a:spLocks/>
          </p:cNvSpPr>
          <p:nvPr/>
        </p:nvSpPr>
        <p:spPr>
          <a:xfrm>
            <a:off x="4908885" y="1375971"/>
            <a:ext cx="3666122" cy="5531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buFont typeface="Calibri"/>
              <a:buNone/>
            </a:pPr>
            <a:r>
              <a:rPr lang="ru-RU" sz="1600" b="1" dirty="0"/>
              <a:t>Решение, как НАДО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EEBB2D3-598A-AF52-0E83-D1B8CE3710B9}"/>
              </a:ext>
            </a:extLst>
          </p:cNvPr>
          <p:cNvSpPr txBox="1"/>
          <p:nvPr/>
        </p:nvSpPr>
        <p:spPr>
          <a:xfrm>
            <a:off x="568995" y="2179106"/>
            <a:ext cx="340293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«Анализ результатов проведения исследования проблемы развития коммуникативных способностей у детей старшего дошкольного возраста, воспитывающихся в условиях детского сада, был осуществлен с помощью целого комплекса различных методик»</a:t>
            </a:r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D59182-0154-0A1D-6B47-8CBA4EC696D2}"/>
              </a:ext>
            </a:extLst>
          </p:cNvPr>
          <p:cNvSpPr txBox="1"/>
          <p:nvPr/>
        </p:nvSpPr>
        <p:spPr>
          <a:xfrm>
            <a:off x="4908885" y="2179106"/>
            <a:ext cx="3554891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i="0" dirty="0">
                <a:solidFill>
                  <a:srgbClr val="0F1115"/>
                </a:solidFill>
                <a:effectLst/>
                <a:latin typeface="quote-cjk-patch"/>
              </a:rPr>
              <a:t>Правило «1 тезис = 1 предложение»</a:t>
            </a:r>
          </a:p>
          <a:p>
            <a:r>
              <a:rPr lang="ru-RU" b="1" i="0" dirty="0">
                <a:solidFill>
                  <a:srgbClr val="0F1115"/>
                </a:solidFill>
                <a:effectLst/>
                <a:latin typeface="quote-cjk-patch"/>
              </a:rPr>
              <a:t>Разбиваем и упрощаем.</a:t>
            </a:r>
            <a:endParaRPr lang="ru-RU" b="1" i="1" dirty="0">
              <a:solidFill>
                <a:srgbClr val="0F1115"/>
              </a:solidFill>
              <a:effectLst/>
              <a:latin typeface="quote-cjk-patch"/>
            </a:endParaRPr>
          </a:p>
          <a:p>
            <a:endParaRPr lang="ru-RU" b="1" i="1" dirty="0">
              <a:solidFill>
                <a:srgbClr val="0F1115"/>
              </a:solidFill>
              <a:latin typeface="quote-cjk-patch"/>
            </a:endParaRPr>
          </a:p>
          <a:p>
            <a:r>
              <a:rPr lang="ru-RU" i="1" dirty="0"/>
              <a:t>«В исследовании произведена оценка развития коммуникативных способностей у детей дошкольного возраста. Диагностика проводилась с применением комплекса методик»</a:t>
            </a:r>
          </a:p>
        </p:txBody>
      </p:sp>
    </p:spTree>
    <p:extLst>
      <p:ext uri="{BB962C8B-B14F-4D97-AF65-F5344CB8AC3E}">
        <p14:creationId xmlns:p14="http://schemas.microsoft.com/office/powerpoint/2010/main" val="1155344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>
          <a:extLst>
            <a:ext uri="{FF2B5EF4-FFF2-40B4-BE49-F238E27FC236}">
              <a16:creationId xmlns:a16="http://schemas.microsoft.com/office/drawing/2014/main" id="{82A89CAA-51F4-D162-6E45-12AE4939FB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2">
            <a:extLst>
              <a:ext uri="{FF2B5EF4-FFF2-40B4-BE49-F238E27FC236}">
                <a16:creationId xmlns:a16="http://schemas.microsoft.com/office/drawing/2014/main" id="{32ED11E2-C1CE-7786-D68E-9BD7EB92868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34139" y="697950"/>
            <a:ext cx="7505700" cy="9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lvl="0">
              <a:buSzPct val="128205"/>
            </a:pPr>
            <a:r>
              <a:rPr lang="ru-RU" b="1" dirty="0"/>
              <a:t>2. Цепочки родительного падежа</a:t>
            </a:r>
            <a:br>
              <a:rPr lang="ru-RU" sz="2600" dirty="0">
                <a:solidFill>
                  <a:schemeClr val="dk2"/>
                </a:solidFill>
              </a:rPr>
            </a:br>
            <a:br>
              <a:rPr lang="ru-RU" sz="2600" dirty="0">
                <a:solidFill>
                  <a:schemeClr val="dk2"/>
                </a:solidFill>
              </a:rPr>
            </a:br>
            <a:endParaRPr sz="2600" dirty="0">
              <a:solidFill>
                <a:schemeClr val="dk2"/>
              </a:solidFill>
            </a:endParaRPr>
          </a:p>
        </p:txBody>
      </p:sp>
      <p:sp>
        <p:nvSpPr>
          <p:cNvPr id="191" name="Google Shape;191;p12">
            <a:extLst>
              <a:ext uri="{FF2B5EF4-FFF2-40B4-BE49-F238E27FC236}">
                <a16:creationId xmlns:a16="http://schemas.microsoft.com/office/drawing/2014/main" id="{2117D6DC-9349-D55B-CD25-8977D66E1A7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68995" y="1398217"/>
            <a:ext cx="3666122" cy="5531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ru-RU" sz="1600" b="1" dirty="0"/>
              <a:t>Пример как НЕ надо</a:t>
            </a:r>
            <a:endParaRPr sz="1600" b="1" dirty="0"/>
          </a:p>
        </p:txBody>
      </p:sp>
      <p:sp>
        <p:nvSpPr>
          <p:cNvPr id="3" name="Google Shape;191;p12">
            <a:extLst>
              <a:ext uri="{FF2B5EF4-FFF2-40B4-BE49-F238E27FC236}">
                <a16:creationId xmlns:a16="http://schemas.microsoft.com/office/drawing/2014/main" id="{65935B58-C125-E1FA-2590-39223DDAE10D}"/>
              </a:ext>
            </a:extLst>
          </p:cNvPr>
          <p:cNvSpPr txBox="1">
            <a:spLocks/>
          </p:cNvSpPr>
          <p:nvPr/>
        </p:nvSpPr>
        <p:spPr>
          <a:xfrm>
            <a:off x="4908885" y="1375971"/>
            <a:ext cx="3666122" cy="5531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buFont typeface="Calibri"/>
              <a:buNone/>
            </a:pPr>
            <a:r>
              <a:rPr lang="ru-RU" sz="1600" b="1" dirty="0"/>
              <a:t>Решение, как НАДО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FB4C7-ED41-BADB-1F79-D1499E2CDAF5}"/>
              </a:ext>
            </a:extLst>
          </p:cNvPr>
          <p:cNvSpPr txBox="1"/>
          <p:nvPr/>
        </p:nvSpPr>
        <p:spPr>
          <a:xfrm>
            <a:off x="568995" y="2179106"/>
            <a:ext cx="340293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«Разработка системы эффективного психологического сопровождения воспитанников дошкольных образовательных учреждений»</a:t>
            </a:r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F0A263-E953-0308-8673-656E1D0760E5}"/>
              </a:ext>
            </a:extLst>
          </p:cNvPr>
          <p:cNvSpPr txBox="1"/>
          <p:nvPr/>
        </p:nvSpPr>
        <p:spPr>
          <a:xfrm>
            <a:off x="4908885" y="2179106"/>
            <a:ext cx="3554891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F1115"/>
                </a:solidFill>
                <a:latin typeface="quote-cjk-patch"/>
              </a:rPr>
              <a:t>Разрушаем цепочки. </a:t>
            </a:r>
          </a:p>
          <a:p>
            <a:r>
              <a:rPr lang="ru-RU" b="1" dirty="0">
                <a:solidFill>
                  <a:srgbClr val="0F1115"/>
                </a:solidFill>
                <a:latin typeface="quote-cjk-patch"/>
              </a:rPr>
              <a:t>Перестраиваем предложение</a:t>
            </a:r>
          </a:p>
          <a:p>
            <a:endParaRPr lang="ru-RU" i="1" dirty="0"/>
          </a:p>
          <a:p>
            <a:r>
              <a:rPr lang="ru-RU" i="1" dirty="0"/>
              <a:t>Эффективное психологическое сопровождение дошкольников: разработка системы для детских садов</a:t>
            </a:r>
          </a:p>
        </p:txBody>
      </p:sp>
    </p:spTree>
    <p:extLst>
      <p:ext uri="{BB962C8B-B14F-4D97-AF65-F5344CB8AC3E}">
        <p14:creationId xmlns:p14="http://schemas.microsoft.com/office/powerpoint/2010/main" val="2734971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>
          <a:extLst>
            <a:ext uri="{FF2B5EF4-FFF2-40B4-BE49-F238E27FC236}">
              <a16:creationId xmlns:a16="http://schemas.microsoft.com/office/drawing/2014/main" id="{860FCC3F-1425-5B24-CD94-BB3B115BE6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2">
            <a:extLst>
              <a:ext uri="{FF2B5EF4-FFF2-40B4-BE49-F238E27FC236}">
                <a16:creationId xmlns:a16="http://schemas.microsoft.com/office/drawing/2014/main" id="{7F9CBB27-252B-EA8A-D43D-6E9A1C60F8C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34139" y="697950"/>
            <a:ext cx="7505700" cy="9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lvl="0">
              <a:buSzPct val="128205"/>
            </a:pPr>
            <a:r>
              <a:rPr lang="ru-RU" b="1" dirty="0"/>
              <a:t>3. Избыточность слов</a:t>
            </a:r>
            <a:br>
              <a:rPr lang="ru-RU" sz="2600" dirty="0">
                <a:solidFill>
                  <a:schemeClr val="dk2"/>
                </a:solidFill>
              </a:rPr>
            </a:br>
            <a:br>
              <a:rPr lang="ru-RU" sz="2600" dirty="0">
                <a:solidFill>
                  <a:schemeClr val="dk2"/>
                </a:solidFill>
              </a:rPr>
            </a:br>
            <a:endParaRPr sz="2600" dirty="0">
              <a:solidFill>
                <a:schemeClr val="dk2"/>
              </a:solidFill>
            </a:endParaRPr>
          </a:p>
        </p:txBody>
      </p:sp>
      <p:sp>
        <p:nvSpPr>
          <p:cNvPr id="191" name="Google Shape;191;p12">
            <a:extLst>
              <a:ext uri="{FF2B5EF4-FFF2-40B4-BE49-F238E27FC236}">
                <a16:creationId xmlns:a16="http://schemas.microsoft.com/office/drawing/2014/main" id="{5B9F440E-77FB-0DE5-0308-9F856D79CEA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68995" y="1398217"/>
            <a:ext cx="3666122" cy="5531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ru-RU" sz="1600" b="1" dirty="0"/>
              <a:t>Пример как НЕ надо</a:t>
            </a:r>
            <a:endParaRPr sz="1600" b="1" dirty="0"/>
          </a:p>
        </p:txBody>
      </p:sp>
      <p:sp>
        <p:nvSpPr>
          <p:cNvPr id="3" name="Google Shape;191;p12">
            <a:extLst>
              <a:ext uri="{FF2B5EF4-FFF2-40B4-BE49-F238E27FC236}">
                <a16:creationId xmlns:a16="http://schemas.microsoft.com/office/drawing/2014/main" id="{BEC4C55C-4909-11F7-CF47-85045CA0ED29}"/>
              </a:ext>
            </a:extLst>
          </p:cNvPr>
          <p:cNvSpPr txBox="1">
            <a:spLocks/>
          </p:cNvSpPr>
          <p:nvPr/>
        </p:nvSpPr>
        <p:spPr>
          <a:xfrm>
            <a:off x="4908885" y="1375971"/>
            <a:ext cx="3666122" cy="5531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buFont typeface="Calibri"/>
              <a:buNone/>
            </a:pPr>
            <a:r>
              <a:rPr lang="ru-RU" sz="1600" b="1" dirty="0"/>
              <a:t>Решение, как НАДО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8338FC4-82B1-69B3-33BD-6A1CA5E9609D}"/>
              </a:ext>
            </a:extLst>
          </p:cNvPr>
          <p:cNvSpPr txBox="1"/>
          <p:nvPr/>
        </p:nvSpPr>
        <p:spPr>
          <a:xfrm>
            <a:off x="568995" y="2179106"/>
            <a:ext cx="36661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«В контексте нашего исследования, как нам видится, результаты достаточно очевидно указывают на наличие положительной динамики … »</a:t>
            </a:r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2E7BB4B-B0CA-498A-8C46-90DEC3F79326}"/>
              </a:ext>
            </a:extLst>
          </p:cNvPr>
          <p:cNvSpPr txBox="1"/>
          <p:nvPr/>
        </p:nvSpPr>
        <p:spPr>
          <a:xfrm>
            <a:off x="4908885" y="2179106"/>
            <a:ext cx="3554891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F1115"/>
                </a:solidFill>
                <a:latin typeface="quote-cjk-patch"/>
              </a:rPr>
              <a:t>Убираем лишнее. </a:t>
            </a:r>
          </a:p>
          <a:p>
            <a:r>
              <a:rPr lang="ru-RU" b="1" dirty="0">
                <a:solidFill>
                  <a:srgbClr val="0F1115"/>
                </a:solidFill>
                <a:latin typeface="quote-cjk-patch"/>
              </a:rPr>
              <a:t>Оставляем только суть</a:t>
            </a:r>
          </a:p>
          <a:p>
            <a:endParaRPr lang="ru-RU" i="1" dirty="0"/>
          </a:p>
          <a:p>
            <a:r>
              <a:rPr lang="ru-RU" i="1" dirty="0"/>
              <a:t>«Результаты исследования указывают на положительную динамику … »</a:t>
            </a:r>
          </a:p>
        </p:txBody>
      </p:sp>
    </p:spTree>
    <p:extLst>
      <p:ext uri="{BB962C8B-B14F-4D97-AF65-F5344CB8AC3E}">
        <p14:creationId xmlns:p14="http://schemas.microsoft.com/office/powerpoint/2010/main" val="964940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>
          <a:extLst>
            <a:ext uri="{FF2B5EF4-FFF2-40B4-BE49-F238E27FC236}">
              <a16:creationId xmlns:a16="http://schemas.microsoft.com/office/drawing/2014/main" id="{3BC8CDF2-CAC0-2BBC-5582-C6912EF91C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2">
            <a:extLst>
              <a:ext uri="{FF2B5EF4-FFF2-40B4-BE49-F238E27FC236}">
                <a16:creationId xmlns:a16="http://schemas.microsoft.com/office/drawing/2014/main" id="{0FDABD25-446E-3800-DA98-FA6600084B2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34139" y="697950"/>
            <a:ext cx="7505700" cy="9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lvl="0">
              <a:buSzPct val="128205"/>
            </a:pPr>
            <a:r>
              <a:rPr lang="ru-RU" b="1" dirty="0"/>
              <a:t>4. Хронологическая путаница</a:t>
            </a:r>
            <a:br>
              <a:rPr lang="ru-RU" sz="2600" dirty="0">
                <a:solidFill>
                  <a:schemeClr val="dk2"/>
                </a:solidFill>
              </a:rPr>
            </a:br>
            <a:br>
              <a:rPr lang="ru-RU" sz="2600" dirty="0">
                <a:solidFill>
                  <a:schemeClr val="dk2"/>
                </a:solidFill>
              </a:rPr>
            </a:br>
            <a:endParaRPr sz="2600" dirty="0">
              <a:solidFill>
                <a:schemeClr val="dk2"/>
              </a:solidFill>
            </a:endParaRPr>
          </a:p>
        </p:txBody>
      </p:sp>
      <p:sp>
        <p:nvSpPr>
          <p:cNvPr id="191" name="Google Shape;191;p12">
            <a:extLst>
              <a:ext uri="{FF2B5EF4-FFF2-40B4-BE49-F238E27FC236}">
                <a16:creationId xmlns:a16="http://schemas.microsoft.com/office/drawing/2014/main" id="{CE869392-A0E4-A212-533F-2A13B9F101C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68995" y="1398217"/>
            <a:ext cx="3666122" cy="5531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ru-RU" sz="1600" b="1" dirty="0"/>
              <a:t>Пример как НЕ надо</a:t>
            </a:r>
            <a:endParaRPr sz="1600" b="1" dirty="0"/>
          </a:p>
        </p:txBody>
      </p:sp>
      <p:sp>
        <p:nvSpPr>
          <p:cNvPr id="3" name="Google Shape;191;p12">
            <a:extLst>
              <a:ext uri="{FF2B5EF4-FFF2-40B4-BE49-F238E27FC236}">
                <a16:creationId xmlns:a16="http://schemas.microsoft.com/office/drawing/2014/main" id="{74DC4D75-8694-92AD-E8D1-B5D43791BCF2}"/>
              </a:ext>
            </a:extLst>
          </p:cNvPr>
          <p:cNvSpPr txBox="1">
            <a:spLocks/>
          </p:cNvSpPr>
          <p:nvPr/>
        </p:nvSpPr>
        <p:spPr>
          <a:xfrm>
            <a:off x="4908885" y="1375971"/>
            <a:ext cx="3666122" cy="5531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buFont typeface="Calibri"/>
              <a:buNone/>
            </a:pPr>
            <a:r>
              <a:rPr lang="ru-RU" sz="1600" b="1" dirty="0"/>
              <a:t>Решение, как НАДО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36DB8B8-9FC6-37CD-4C72-902992991E9B}"/>
              </a:ext>
            </a:extLst>
          </p:cNvPr>
          <p:cNvSpPr txBox="1"/>
          <p:nvPr/>
        </p:nvSpPr>
        <p:spPr>
          <a:xfrm>
            <a:off x="568995" y="2179106"/>
            <a:ext cx="351235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«В исследовании </a:t>
            </a:r>
            <a:r>
              <a:rPr lang="en-US" i="1" dirty="0"/>
              <a:t>[…]</a:t>
            </a:r>
            <a:r>
              <a:rPr lang="ru-RU" i="1" dirty="0"/>
              <a:t> (2024) демонстрируется, что мотивация студентов была снижена во время пандемии. Наши данные согласуются с этими выводами»</a:t>
            </a:r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015081-64C7-CA4B-B499-F516F485246D}"/>
              </a:ext>
            </a:extLst>
          </p:cNvPr>
          <p:cNvSpPr txBox="1"/>
          <p:nvPr/>
        </p:nvSpPr>
        <p:spPr>
          <a:xfrm>
            <a:off x="4471639" y="1811116"/>
            <a:ext cx="4238224" cy="2893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" b="1" dirty="0">
                <a:solidFill>
                  <a:srgbClr val="0F1115"/>
                </a:solidFill>
                <a:latin typeface="quote-cjk-patch"/>
              </a:rPr>
              <a:t>Past: </a:t>
            </a:r>
            <a:r>
              <a:rPr lang="ru-RU" dirty="0">
                <a:solidFill>
                  <a:srgbClr val="0F1115"/>
                </a:solidFill>
                <a:latin typeface="quote-cjk-patch"/>
              </a:rPr>
              <a:t>отчет по проведенному исследованию (методики применены – а не применяются)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" b="1" dirty="0">
                <a:solidFill>
                  <a:srgbClr val="0F1115"/>
                </a:solidFill>
                <a:latin typeface="quote-cjk-patch"/>
              </a:rPr>
              <a:t>Past: </a:t>
            </a:r>
            <a:r>
              <a:rPr lang="ru-RU" dirty="0">
                <a:solidFill>
                  <a:srgbClr val="0F1115"/>
                </a:solidFill>
                <a:latin typeface="quote-cjk-patch"/>
              </a:rPr>
              <a:t>упоминание исследований (ученые выявили, обнаружили, заключили и </a:t>
            </a:r>
            <a:r>
              <a:rPr lang="ru-RU" dirty="0" err="1">
                <a:solidFill>
                  <a:srgbClr val="0F1115"/>
                </a:solidFill>
                <a:latin typeface="quote-cjk-patch"/>
              </a:rPr>
              <a:t>тд</a:t>
            </a:r>
            <a:r>
              <a:rPr lang="ru-RU" dirty="0">
                <a:solidFill>
                  <a:srgbClr val="0F1115"/>
                </a:solidFill>
                <a:latin typeface="quote-cjk-patch"/>
              </a:rPr>
              <a:t>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" b="1" dirty="0">
                <a:solidFill>
                  <a:srgbClr val="0F1115"/>
                </a:solidFill>
                <a:latin typeface="quote-cjk-patch"/>
              </a:rPr>
              <a:t>Present perfect: </a:t>
            </a:r>
            <a:r>
              <a:rPr lang="ru-RU" dirty="0">
                <a:solidFill>
                  <a:srgbClr val="0F1115"/>
                </a:solidFill>
                <a:latin typeface="quote-cjk-patch"/>
              </a:rPr>
              <a:t>актуальное состояние изучения проблемы (доказано, показано)</a:t>
            </a:r>
            <a:endParaRPr lang="ru-RU" b="1" dirty="0">
              <a:solidFill>
                <a:srgbClr val="0F1115"/>
              </a:solidFill>
              <a:latin typeface="quote-cjk-patch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" b="1" dirty="0">
                <a:solidFill>
                  <a:srgbClr val="0F1115"/>
                </a:solidFill>
                <a:latin typeface="quote-cjk-patch"/>
              </a:rPr>
              <a:t>Future: </a:t>
            </a:r>
            <a:r>
              <a:rPr lang="ru-RU" dirty="0">
                <a:solidFill>
                  <a:srgbClr val="0F1115"/>
                </a:solidFill>
                <a:latin typeface="quote-cjk-patch"/>
              </a:rPr>
              <a:t>применение результатов и дальнейшие перспективы (</a:t>
            </a:r>
            <a:r>
              <a:rPr lang="en" dirty="0">
                <a:solidFill>
                  <a:srgbClr val="0F1115"/>
                </a:solidFill>
                <a:latin typeface="quote-cjk-patch"/>
              </a:rPr>
              <a:t>might, may, would)</a:t>
            </a:r>
          </a:p>
          <a:p>
            <a:endParaRPr lang="ru-RU" i="1" dirty="0"/>
          </a:p>
          <a:p>
            <a:r>
              <a:rPr lang="ru-RU" i="1" dirty="0"/>
              <a:t>«В исследовании </a:t>
            </a:r>
            <a:r>
              <a:rPr lang="en-US" i="1" dirty="0"/>
              <a:t>[…]</a:t>
            </a:r>
            <a:r>
              <a:rPr lang="ru-RU" i="1" dirty="0"/>
              <a:t> (2024) было задокументировано снижение мотивации студентов во время пандемии. Наши данные согласуются с этими выводами»</a:t>
            </a:r>
          </a:p>
        </p:txBody>
      </p:sp>
    </p:spTree>
    <p:extLst>
      <p:ext uri="{BB962C8B-B14F-4D97-AF65-F5344CB8AC3E}">
        <p14:creationId xmlns:p14="http://schemas.microsoft.com/office/powerpoint/2010/main" val="23202863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>
          <a:extLst>
            <a:ext uri="{FF2B5EF4-FFF2-40B4-BE49-F238E27FC236}">
              <a16:creationId xmlns:a16="http://schemas.microsoft.com/office/drawing/2014/main" id="{4F3AD74D-5064-146C-86A2-D937FA8249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2">
            <a:extLst>
              <a:ext uri="{FF2B5EF4-FFF2-40B4-BE49-F238E27FC236}">
                <a16:creationId xmlns:a16="http://schemas.microsoft.com/office/drawing/2014/main" id="{3521E1CF-1364-DB13-50E2-99E7F529C26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34139" y="697950"/>
            <a:ext cx="7505700" cy="9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lvl="0">
              <a:buSzPct val="128205"/>
            </a:pPr>
            <a:r>
              <a:rPr lang="ru-RU" b="1" dirty="0"/>
              <a:t>5. Неакадемические сокращения</a:t>
            </a:r>
            <a:br>
              <a:rPr lang="ru-RU" sz="2600" dirty="0">
                <a:solidFill>
                  <a:schemeClr val="dk2"/>
                </a:solidFill>
              </a:rPr>
            </a:br>
            <a:br>
              <a:rPr lang="ru-RU" sz="2600" dirty="0">
                <a:solidFill>
                  <a:schemeClr val="dk2"/>
                </a:solidFill>
              </a:rPr>
            </a:br>
            <a:endParaRPr sz="2600" dirty="0">
              <a:solidFill>
                <a:schemeClr val="dk2"/>
              </a:solidFill>
            </a:endParaRPr>
          </a:p>
        </p:txBody>
      </p:sp>
      <p:sp>
        <p:nvSpPr>
          <p:cNvPr id="191" name="Google Shape;191;p12">
            <a:extLst>
              <a:ext uri="{FF2B5EF4-FFF2-40B4-BE49-F238E27FC236}">
                <a16:creationId xmlns:a16="http://schemas.microsoft.com/office/drawing/2014/main" id="{4ED7AE43-4B3E-B69C-4DBA-16DF1892532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68995" y="1398217"/>
            <a:ext cx="3666122" cy="5531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ru-RU" sz="1600" b="1" dirty="0"/>
              <a:t>Пример как НЕ надо</a:t>
            </a:r>
            <a:endParaRPr sz="1600" b="1" dirty="0"/>
          </a:p>
        </p:txBody>
      </p:sp>
      <p:sp>
        <p:nvSpPr>
          <p:cNvPr id="3" name="Google Shape;191;p12">
            <a:extLst>
              <a:ext uri="{FF2B5EF4-FFF2-40B4-BE49-F238E27FC236}">
                <a16:creationId xmlns:a16="http://schemas.microsoft.com/office/drawing/2014/main" id="{1849ABC0-7E93-DB70-280D-B4D72818DEDA}"/>
              </a:ext>
            </a:extLst>
          </p:cNvPr>
          <p:cNvSpPr txBox="1">
            <a:spLocks/>
          </p:cNvSpPr>
          <p:nvPr/>
        </p:nvSpPr>
        <p:spPr>
          <a:xfrm>
            <a:off x="4908885" y="1375971"/>
            <a:ext cx="3666122" cy="5531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buFont typeface="Calibri"/>
              <a:buNone/>
            </a:pPr>
            <a:r>
              <a:rPr lang="ru-RU" sz="1600" b="1" dirty="0"/>
              <a:t>Решение, как НАДО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5F0E194-6FD0-59B9-3467-2BC3CACA63C8}"/>
              </a:ext>
            </a:extLst>
          </p:cNvPr>
          <p:cNvSpPr txBox="1"/>
          <p:nvPr/>
        </p:nvSpPr>
        <p:spPr>
          <a:xfrm>
            <a:off x="568995" y="2179106"/>
            <a:ext cx="36661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«Для диагностики использовались тесты, опросники и т.д.»</a:t>
            </a:r>
            <a:r>
              <a:rPr lang="ru-RU" dirty="0"/>
              <a:t> 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B53972-B1EC-C134-3D8C-88957DBF893B}"/>
              </a:ext>
            </a:extLst>
          </p:cNvPr>
          <p:cNvSpPr txBox="1"/>
          <p:nvPr/>
        </p:nvSpPr>
        <p:spPr>
          <a:xfrm>
            <a:off x="4728116" y="1951374"/>
            <a:ext cx="3569151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F1115"/>
                </a:solidFill>
                <a:latin typeface="quote-cjk-patch"/>
              </a:rPr>
              <a:t>В основном тексте все пишем полностью.</a:t>
            </a:r>
          </a:p>
          <a:p>
            <a:r>
              <a:rPr lang="ru-RU" b="1" dirty="0">
                <a:solidFill>
                  <a:srgbClr val="0F1115"/>
                </a:solidFill>
                <a:latin typeface="quote-cjk-patch"/>
              </a:rPr>
              <a:t>В скобках возможны сокращения. 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i="1" dirty="0"/>
          </a:p>
          <a:p>
            <a:r>
              <a:rPr lang="ru-RU" i="1" dirty="0"/>
              <a:t>«Для диагностики использовались тесты, опросники и другие методы»</a:t>
            </a:r>
          </a:p>
        </p:txBody>
      </p:sp>
    </p:spTree>
    <p:extLst>
      <p:ext uri="{BB962C8B-B14F-4D97-AF65-F5344CB8AC3E}">
        <p14:creationId xmlns:p14="http://schemas.microsoft.com/office/powerpoint/2010/main" val="2599544305"/>
      </p:ext>
    </p:extLst>
  </p:cSld>
  <p:clrMapOvr>
    <a:masterClrMapping/>
  </p:clrMapOvr>
</p:sld>
</file>

<file path=ppt/theme/theme1.xml><?xml version="1.0" encoding="utf-8"?>
<a:theme xmlns:a="http://schemas.openxmlformats.org/drawingml/2006/main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1303</TotalTime>
  <Words>791</Words>
  <Application>Microsoft Macintosh PowerPoint</Application>
  <PresentationFormat>Экран (16:9)</PresentationFormat>
  <Paragraphs>98</Paragraphs>
  <Slides>16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Calibri</vt:lpstr>
      <vt:lpstr>quote-cjk-patch</vt:lpstr>
      <vt:lpstr>Nunito</vt:lpstr>
      <vt:lpstr>Arial</vt:lpstr>
      <vt:lpstr>Shift</vt:lpstr>
      <vt:lpstr>Частые проблемы и способы их решения: долой рассогласованность времен и сложносочиненные предложения</vt:lpstr>
      <vt:lpstr>Презентация PowerPoint</vt:lpstr>
      <vt:lpstr>Презентация PowerPoint</vt:lpstr>
      <vt:lpstr>НА ЧТО У РЕДАКТОРА ТОЧНО НАМЁТАН ГЛАЗ</vt:lpstr>
      <vt:lpstr>1. Синтаксическая перегруженность  </vt:lpstr>
      <vt:lpstr>2. Цепочки родительного падежа  </vt:lpstr>
      <vt:lpstr>3. Избыточность слов  </vt:lpstr>
      <vt:lpstr>4. Хронологическая путаница  </vt:lpstr>
      <vt:lpstr>5. Неакадемические сокращения  </vt:lpstr>
      <vt:lpstr>6. Нарушение целостности текста  </vt:lpstr>
      <vt:lpstr>7. Ссылка на «общеизвестность»  </vt:lpstr>
      <vt:lpstr>8. Небрежное указание чисел  </vt:lpstr>
      <vt:lpstr>9. Избыток причастных/деепричастных оборотов.  </vt:lpstr>
      <vt:lpstr>10. Использование «мы/я»  </vt:lpstr>
      <vt:lpstr>Учимся  друг у друга  и загоняем ИИ  на галеры 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Обязательные структурные и содержательные элементы хорошей научной публикации</dc:title>
  <cp:lastModifiedBy>Margarita Gavrilova</cp:lastModifiedBy>
  <cp:revision>19</cp:revision>
  <dcterms:modified xsi:type="dcterms:W3CDTF">2025-12-15T09:37:08Z</dcterms:modified>
</cp:coreProperties>
</file>